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8"/>
  </p:notesMasterIdLst>
  <p:handoutMasterIdLst>
    <p:handoutMasterId r:id="rId29"/>
  </p:handoutMasterIdLst>
  <p:sldIdLst>
    <p:sldId id="289" r:id="rId2"/>
    <p:sldId id="596" r:id="rId3"/>
    <p:sldId id="633" r:id="rId4"/>
    <p:sldId id="634" r:id="rId5"/>
    <p:sldId id="620" r:id="rId6"/>
    <p:sldId id="629" r:id="rId7"/>
    <p:sldId id="636" r:id="rId8"/>
    <p:sldId id="617" r:id="rId9"/>
    <p:sldId id="637" r:id="rId10"/>
    <p:sldId id="618" r:id="rId11"/>
    <p:sldId id="650" r:id="rId12"/>
    <p:sldId id="641" r:id="rId13"/>
    <p:sldId id="642" r:id="rId14"/>
    <p:sldId id="643" r:id="rId15"/>
    <p:sldId id="644" r:id="rId16"/>
    <p:sldId id="645" r:id="rId17"/>
    <p:sldId id="646" r:id="rId18"/>
    <p:sldId id="647" r:id="rId19"/>
    <p:sldId id="648" r:id="rId20"/>
    <p:sldId id="610" r:id="rId21"/>
    <p:sldId id="639" r:id="rId22"/>
    <p:sldId id="611" r:id="rId23"/>
    <p:sldId id="294" r:id="rId24"/>
    <p:sldId id="651" r:id="rId25"/>
    <p:sldId id="652" r:id="rId26"/>
    <p:sldId id="65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99CC"/>
    <a:srgbClr val="00EC3C"/>
    <a:srgbClr val="FFFFCC"/>
    <a:srgbClr val="FFFF99"/>
    <a:srgbClr val="FFFF66"/>
    <a:srgbClr val="6699FF"/>
    <a:srgbClr val="0985F5"/>
    <a:srgbClr val="058F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86738" autoAdjust="0"/>
  </p:normalViewPr>
  <p:slideViewPr>
    <p:cSldViewPr>
      <p:cViewPr>
        <p:scale>
          <a:sx n="60" d="100"/>
          <a:sy n="60" d="100"/>
        </p:scale>
        <p:origin x="-1421" y="-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629F0-34B0-4227-8577-B09A18552739}" type="datetimeFigureOut">
              <a:rPr lang="fr-FR" smtClean="0"/>
              <a:pPr/>
              <a:t>03/06/2016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F9743-E05E-4896-96F0-960B7140C0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49DB4-F700-421D-BA5D-5510F2A20BEF}" type="datetimeFigureOut">
              <a:rPr lang="fr-FR" smtClean="0"/>
              <a:pPr/>
              <a:t>03/06/2016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FC148-8B67-4A0A-AFAE-A940873427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Based</a:t>
            </a:r>
            <a:r>
              <a:rPr lang="fr-FR" dirty="0" smtClean="0"/>
              <a:t> on model exploration of </a:t>
            </a:r>
            <a:r>
              <a:rPr lang="fr-FR" dirty="0" err="1" smtClean="0"/>
              <a:t>finite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and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a </a:t>
            </a:r>
            <a:r>
              <a:rPr lang="fr-FR" dirty="0" err="1" smtClean="0"/>
              <a:t>sequence</a:t>
            </a:r>
            <a:r>
              <a:rPr lang="fr-FR" dirty="0" smtClean="0"/>
              <a:t> of actions </a:t>
            </a:r>
            <a:r>
              <a:rPr lang="fr-FR" dirty="0" err="1" smtClean="0"/>
              <a:t>leading</a:t>
            </a:r>
            <a:r>
              <a:rPr lang="fr-FR" dirty="0" smtClean="0"/>
              <a:t> to a </a:t>
            </a:r>
            <a:r>
              <a:rPr lang="fr-FR" dirty="0" err="1" smtClean="0"/>
              <a:t>given</a:t>
            </a:r>
            <a:r>
              <a:rPr lang="fr-FR" dirty="0" smtClean="0"/>
              <a:t>  state or </a:t>
            </a:r>
            <a:r>
              <a:rPr lang="fr-FR" dirty="0" err="1" smtClean="0"/>
              <a:t>property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symbolic</a:t>
            </a:r>
            <a:r>
              <a:rPr lang="fr-FR" baseline="0" dirty="0" smtClean="0"/>
              <a:t> transition system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symbolic</a:t>
            </a:r>
            <a:r>
              <a:rPr lang="fr-FR" baseline="0" dirty="0" smtClean="0"/>
              <a:t> transition system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symbolic</a:t>
            </a:r>
            <a:r>
              <a:rPr lang="fr-FR" baseline="0" dirty="0" smtClean="0"/>
              <a:t> transition system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symbolic</a:t>
            </a:r>
            <a:r>
              <a:rPr lang="fr-FR" baseline="0" dirty="0" smtClean="0"/>
              <a:t> transition system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symbolic</a:t>
            </a:r>
            <a:r>
              <a:rPr lang="fr-FR" baseline="0" dirty="0" smtClean="0"/>
              <a:t> transition system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symbolic</a:t>
            </a:r>
            <a:r>
              <a:rPr lang="fr-FR" baseline="0" dirty="0" smtClean="0"/>
              <a:t> transition system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symbolic</a:t>
            </a:r>
            <a:r>
              <a:rPr lang="fr-FR" baseline="0" dirty="0" smtClean="0"/>
              <a:t> transition system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symbolic</a:t>
            </a:r>
            <a:r>
              <a:rPr lang="fr-FR" baseline="0" dirty="0" smtClean="0"/>
              <a:t> transition system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2mn:15s</a:t>
            </a: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3CAA1C-53A5-44F4-89C2-43A730D37905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F066A9-BB0C-46B2-BB8B-E26994BD4557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2mn:15s</a:t>
            </a: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3CAA1C-53A5-44F4-89C2-43A730D37905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La question qui se pose est ce qu’un conseiller financier peut faire un transfert d’argent d’un compte client.</a:t>
            </a:r>
          </a:p>
          <a:p>
            <a:r>
              <a:rPr lang="fr-FR" baseline="0" dirty="0" smtClean="0"/>
              <a:t>Au vu des </a:t>
            </a:r>
            <a:r>
              <a:rPr lang="fr-FR" baseline="0" dirty="0" err="1" smtClean="0"/>
              <a:t>régles</a:t>
            </a:r>
            <a:r>
              <a:rPr lang="fr-FR" baseline="0" dirty="0" smtClean="0"/>
              <a:t> de CA, un conseiller financier n’a pas le droit d’accès à l’opération </a:t>
            </a:r>
            <a:r>
              <a:rPr lang="fr-FR" baseline="0" dirty="0" err="1" smtClean="0"/>
              <a:t>transferFunds</a:t>
            </a:r>
            <a:r>
              <a:rPr lang="fr-FR" baseline="0" dirty="0" smtClean="0"/>
              <a:t>. Donc une analyse statique qui a pour but de valider la sécurité du model à état donné nous confirmera qu’un conseiller </a:t>
            </a:r>
            <a:r>
              <a:rPr lang="fr-FR" baseline="0" dirty="0" err="1" smtClean="0"/>
              <a:t>financiuer</a:t>
            </a:r>
            <a:r>
              <a:rPr lang="fr-FR" baseline="0" dirty="0" smtClean="0"/>
              <a:t> ne pourrais pas transférer de l’argent à partir d’un compte client.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4" algn="just">
              <a:buNone/>
            </a:pPr>
            <a:endParaRPr lang="en-US" dirty="0" smtClean="0">
              <a:sym typeface="Wingdings" pitchFamily="2" charset="2"/>
            </a:endParaRPr>
          </a:p>
          <a:p>
            <a:pPr lvl="4" algn="just">
              <a:buNone/>
            </a:pPr>
            <a:endParaRPr lang="en-US" dirty="0" smtClean="0"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2mn:15s</a:t>
            </a: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3CAA1C-53A5-44F4-89C2-43A730D37905}" type="slidenum">
              <a:rPr lang="fr-FR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</a:t>
            </a:r>
            <a:r>
              <a:rPr lang="fr-FR" baseline="0" dirty="0" smtClean="0"/>
              <a:t> travail est publié je vous invite à lire la publication.</a:t>
            </a:r>
          </a:p>
          <a:p>
            <a:r>
              <a:rPr lang="fr-FR" baseline="0" dirty="0" smtClean="0"/>
              <a:t>Donner un ordre de grandeur pour l’approche </a:t>
            </a:r>
            <a:r>
              <a:rPr lang="fr-FR" baseline="0" dirty="0" err="1" smtClean="0"/>
              <a:t>topnoc</a:t>
            </a:r>
            <a:r>
              <a:rPr lang="fr-FR" baseline="0" dirty="0" smtClean="0"/>
              <a:t>. Et une comparaison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FC148-8B67-4A0A-AFAE-A940873427F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2mn:15s</a:t>
            </a: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3CAA1C-53A5-44F4-89C2-43A730D37905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B7526E-C936-495F-97B4-E7FEB4979548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2921-F3EE-496F-97D3-5CD7BD9A418F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DC6639B-37F5-45B6-BF7C-E34B1EAED6DB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0C4D7-16C3-4A69-98F9-22ACB002EEAF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A26E68-ED06-4B98-AFBC-9A79940E4F34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56C1F-EAD7-4EF4-AA3A-36D15EA5FD23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9BE6-5A85-4A9D-A575-D073EF647A2A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6F86F-C1B6-496D-A497-376BF7F4F00B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AAADFF-9A5B-404F-830B-7E7A37734B19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0B936-A7E6-4CCA-BE05-AC39335CA7A6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8BD3A-A229-44FB-98E4-21BF2D1C8E9E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2FE9F6-CF68-4BA8-B05A-458981960163}" type="datetime11">
              <a:rPr lang="fr-FR" smtClean="0"/>
              <a:pPr/>
              <a:t>14:53:13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67A9DB-D9EB-4C8B-8854-2A60F81702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55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4.jpeg"/><Relationship Id="rId7" Type="http://schemas.openxmlformats.org/officeDocument/2006/relationships/image" Target="../media/image8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0.jpeg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enisis.forge.imag.fr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72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43174" y="692696"/>
            <a:ext cx="65008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GenISIS</a:t>
            </a:r>
            <a:r>
              <a:rPr lang="fr-F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un outil de recherche d’attaques d’initié en</a:t>
            </a:r>
          </a:p>
          <a:p>
            <a:pPr algn="ctr"/>
            <a:r>
              <a:rPr lang="fr-F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Systèmes d’Information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843808" y="3861048"/>
            <a:ext cx="6300192" cy="129614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7066" y="0"/>
            <a:ext cx="2848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AFADL 2016</a:t>
            </a:r>
            <a:endParaRPr lang="fr-FR" sz="54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2627784" y="2996952"/>
            <a:ext cx="6300192" cy="1584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Authors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Amira</a:t>
            </a:r>
            <a:r>
              <a:rPr lang="en-US" sz="2600" b="1" dirty="0" smtClean="0">
                <a:solidFill>
                  <a:schemeClr val="bg1"/>
                </a:solidFill>
              </a:rPr>
              <a:t>  RADHOUANI     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    </a:t>
            </a:r>
            <a:r>
              <a:rPr lang="en-US" sz="2600" b="1" dirty="0" err="1" smtClean="0">
                <a:solidFill>
                  <a:schemeClr val="bg1"/>
                </a:solidFill>
              </a:rPr>
              <a:t>Akram</a:t>
            </a:r>
            <a:r>
              <a:rPr lang="en-US" sz="2600" b="1" dirty="0" smtClean="0">
                <a:solidFill>
                  <a:schemeClr val="bg1"/>
                </a:solidFill>
              </a:rPr>
              <a:t> IDANI  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   Yves LEDRU       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             </a:t>
            </a:r>
            <a:r>
              <a:rPr lang="en-US" sz="2600" b="1" dirty="0" err="1" smtClean="0">
                <a:solidFill>
                  <a:schemeClr val="bg1"/>
                </a:solidFill>
              </a:rPr>
              <a:t>Narjes</a:t>
            </a:r>
            <a:r>
              <a:rPr lang="en-US" sz="2600" b="1" dirty="0" smtClean="0">
                <a:solidFill>
                  <a:schemeClr val="bg1"/>
                </a:solidFill>
              </a:rPr>
              <a:t> BEN RAJEB</a:t>
            </a:r>
          </a:p>
          <a:p>
            <a:pPr algn="ctr"/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2" descr="http://vasco.imag.fr/LIG_co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1163"/>
            <a:ext cx="966671" cy="8281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4283968" y="63347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Laboratoire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d’Informatique</a:t>
            </a:r>
            <a:r>
              <a:rPr lang="en-US" sz="1400" b="1" dirty="0" smtClean="0">
                <a:solidFill>
                  <a:schemeClr val="bg1"/>
                </a:solidFill>
              </a:rPr>
              <a:t> de Grenoble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/>
          <a:lstStyle/>
          <a:p>
            <a:r>
              <a:rPr lang="en-GB" dirty="0" smtClean="0"/>
              <a:t>Symbolic </a:t>
            </a:r>
            <a:r>
              <a:rPr lang="en-GB" dirty="0" smtClean="0"/>
              <a:t>transition system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34" name="Ellipse 33"/>
          <p:cNvSpPr/>
          <p:nvPr/>
        </p:nvSpPr>
        <p:spPr>
          <a:xfrm>
            <a:off x="395536" y="389948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185" y="3755466"/>
            <a:ext cx="9429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cteur en arc 43"/>
          <p:cNvCxnSpPr>
            <a:endCxn id="89" idx="4"/>
          </p:cNvCxnSpPr>
          <p:nvPr/>
        </p:nvCxnSpPr>
        <p:spPr>
          <a:xfrm>
            <a:off x="1590018" y="4037148"/>
            <a:ext cx="1505818" cy="6350"/>
          </a:xfrm>
          <a:prstGeom prst="curvedConnector4">
            <a:avLst>
              <a:gd name="adj1" fmla="val 34709"/>
              <a:gd name="adj2" fmla="val 5204490"/>
            </a:avLst>
          </a:prstGeom>
          <a:ln w="3175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rc 44"/>
          <p:cNvCxnSpPr/>
          <p:nvPr/>
        </p:nvCxnSpPr>
        <p:spPr>
          <a:xfrm rot="5400000" flipH="1" flipV="1">
            <a:off x="3773562" y="2963378"/>
            <a:ext cx="12700" cy="1152128"/>
          </a:xfrm>
          <a:prstGeom prst="curvedConnector3">
            <a:avLst>
              <a:gd name="adj1" fmla="val 1800000"/>
            </a:avLst>
          </a:prstGeom>
          <a:ln w="31750">
            <a:solidFill>
              <a:schemeClr val="accent3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/>
          <p:cNvCxnSpPr/>
          <p:nvPr/>
        </p:nvCxnSpPr>
        <p:spPr>
          <a:xfrm rot="5400000" flipH="1" flipV="1">
            <a:off x="5933802" y="2969728"/>
            <a:ext cx="12700" cy="1152128"/>
          </a:xfrm>
          <a:prstGeom prst="curvedConnector3">
            <a:avLst>
              <a:gd name="adj1" fmla="val 1800000"/>
            </a:avLst>
          </a:prstGeom>
          <a:ln w="31750">
            <a:solidFill>
              <a:schemeClr val="accent3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/>
          <p:nvPr/>
        </p:nvCxnSpPr>
        <p:spPr>
          <a:xfrm rot="16200000" flipH="1">
            <a:off x="7085930" y="3473784"/>
            <a:ext cx="12700" cy="1152128"/>
          </a:xfrm>
          <a:prstGeom prst="curvedConnector3">
            <a:avLst>
              <a:gd name="adj1" fmla="val 1800000"/>
            </a:avLst>
          </a:prstGeom>
          <a:ln w="3175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48086"/>
            <a:ext cx="428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6309" y="3978771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8912" y="299695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912182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8109" y="3048086"/>
            <a:ext cx="600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Ellipse 54"/>
          <p:cNvSpPr/>
          <p:nvPr/>
        </p:nvSpPr>
        <p:spPr>
          <a:xfrm>
            <a:off x="2123728" y="2570323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/>
          <p:cNvSpPr/>
          <p:nvPr/>
        </p:nvSpPr>
        <p:spPr>
          <a:xfrm>
            <a:off x="3059832" y="4442531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/>
          <p:cNvSpPr/>
          <p:nvPr/>
        </p:nvSpPr>
        <p:spPr>
          <a:xfrm>
            <a:off x="3419872" y="2426307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/>
          <p:cNvSpPr/>
          <p:nvPr/>
        </p:nvSpPr>
        <p:spPr>
          <a:xfrm>
            <a:off x="5004048" y="4442531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/>
          <p:cNvSpPr/>
          <p:nvPr/>
        </p:nvSpPr>
        <p:spPr>
          <a:xfrm>
            <a:off x="4499992" y="2858355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/>
          <p:cNvSpPr/>
          <p:nvPr/>
        </p:nvSpPr>
        <p:spPr>
          <a:xfrm>
            <a:off x="5868144" y="2282291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/>
          <p:cNvSpPr/>
          <p:nvPr/>
        </p:nvSpPr>
        <p:spPr>
          <a:xfrm>
            <a:off x="1907704" y="4586547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/>
          <p:cNvSpPr/>
          <p:nvPr/>
        </p:nvSpPr>
        <p:spPr>
          <a:xfrm>
            <a:off x="4067944" y="5018595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5580112" y="5234619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/>
          <p:cNvSpPr/>
          <p:nvPr/>
        </p:nvSpPr>
        <p:spPr>
          <a:xfrm>
            <a:off x="899592" y="2354299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/>
          <p:cNvSpPr/>
          <p:nvPr/>
        </p:nvSpPr>
        <p:spPr>
          <a:xfrm>
            <a:off x="2339752" y="5378635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Ellipse 65"/>
          <p:cNvSpPr/>
          <p:nvPr/>
        </p:nvSpPr>
        <p:spPr>
          <a:xfrm>
            <a:off x="755576" y="4298515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9" name="Connecteur en arc 68"/>
          <p:cNvCxnSpPr>
            <a:stCxn id="34" idx="4"/>
            <a:endCxn id="66" idx="1"/>
          </p:cNvCxnSpPr>
          <p:nvPr/>
        </p:nvCxnSpPr>
        <p:spPr>
          <a:xfrm rot="16200000" flipH="1">
            <a:off x="440591" y="3962439"/>
            <a:ext cx="400842" cy="418944"/>
          </a:xfrm>
          <a:prstGeom prst="curvedConnector3">
            <a:avLst>
              <a:gd name="adj1" fmla="val 50000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rc 74"/>
          <p:cNvCxnSpPr>
            <a:stCxn id="66" idx="5"/>
            <a:endCxn id="61" idx="1"/>
          </p:cNvCxnSpPr>
          <p:nvPr/>
        </p:nvCxnSpPr>
        <p:spPr>
          <a:xfrm rot="5400000" flipH="1" flipV="1">
            <a:off x="1621481" y="4347623"/>
            <a:ext cx="68390" cy="693872"/>
          </a:xfrm>
          <a:prstGeom prst="curvedConnector5">
            <a:avLst>
              <a:gd name="adj1" fmla="val -334259"/>
              <a:gd name="adj2" fmla="val 50000"/>
              <a:gd name="adj3" fmla="val 434259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rc 78"/>
          <p:cNvCxnSpPr>
            <a:endCxn id="55" idx="2"/>
          </p:cNvCxnSpPr>
          <p:nvPr/>
        </p:nvCxnSpPr>
        <p:spPr>
          <a:xfrm rot="5400000" flipH="1" flipV="1">
            <a:off x="1529662" y="2984369"/>
            <a:ext cx="756084" cy="432048"/>
          </a:xfrm>
          <a:prstGeom prst="curvedConnector2">
            <a:avLst/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rc 80"/>
          <p:cNvCxnSpPr>
            <a:endCxn id="60" idx="1"/>
          </p:cNvCxnSpPr>
          <p:nvPr/>
        </p:nvCxnSpPr>
        <p:spPr>
          <a:xfrm flipV="1">
            <a:off x="5004048" y="2356108"/>
            <a:ext cx="959004" cy="574255"/>
          </a:xfrm>
          <a:prstGeom prst="curvedConnector4">
            <a:avLst>
              <a:gd name="adj1" fmla="val 45052"/>
              <a:gd name="adj2" fmla="val 152662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en arc 82"/>
          <p:cNvCxnSpPr>
            <a:endCxn id="56" idx="4"/>
          </p:cNvCxnSpPr>
          <p:nvPr/>
        </p:nvCxnSpPr>
        <p:spPr>
          <a:xfrm>
            <a:off x="2483768" y="4730563"/>
            <a:ext cx="900100" cy="216024"/>
          </a:xfrm>
          <a:prstGeom prst="curvedConnector4">
            <a:avLst>
              <a:gd name="adj1" fmla="val 32000"/>
              <a:gd name="adj2" fmla="val 205822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rc 84"/>
          <p:cNvCxnSpPr>
            <a:stCxn id="61" idx="4"/>
            <a:endCxn id="65" idx="1"/>
          </p:cNvCxnSpPr>
          <p:nvPr/>
        </p:nvCxnSpPr>
        <p:spPr>
          <a:xfrm rot="16200000" flipH="1">
            <a:off x="2152276" y="5170067"/>
            <a:ext cx="361849" cy="202920"/>
          </a:xfrm>
          <a:prstGeom prst="curvedConnector3">
            <a:avLst>
              <a:gd name="adj1" fmla="val 50000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endCxn id="64" idx="0"/>
          </p:cNvCxnSpPr>
          <p:nvPr/>
        </p:nvCxnSpPr>
        <p:spPr>
          <a:xfrm rot="5400000" flipH="1" flipV="1">
            <a:off x="17494" y="2732341"/>
            <a:ext cx="1584176" cy="828092"/>
          </a:xfrm>
          <a:prstGeom prst="curvedConnector3">
            <a:avLst>
              <a:gd name="adj1" fmla="val 114430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rc 90"/>
          <p:cNvCxnSpPr>
            <a:stCxn id="55" idx="7"/>
            <a:endCxn id="57" idx="2"/>
          </p:cNvCxnSpPr>
          <p:nvPr/>
        </p:nvCxnSpPr>
        <p:spPr>
          <a:xfrm rot="16200000" flipH="1">
            <a:off x="3031284" y="2289747"/>
            <a:ext cx="34195" cy="742980"/>
          </a:xfrm>
          <a:prstGeom prst="curvedConnector4">
            <a:avLst>
              <a:gd name="adj1" fmla="val -668519"/>
              <a:gd name="adj2" fmla="val 56387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rc 95"/>
          <p:cNvCxnSpPr>
            <a:endCxn id="62" idx="0"/>
          </p:cNvCxnSpPr>
          <p:nvPr/>
        </p:nvCxnSpPr>
        <p:spPr>
          <a:xfrm>
            <a:off x="3491880" y="4442531"/>
            <a:ext cx="900100" cy="576064"/>
          </a:xfrm>
          <a:prstGeom prst="curvedConnector2">
            <a:avLst/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en arc 97"/>
          <p:cNvCxnSpPr>
            <a:endCxn id="58" idx="3"/>
          </p:cNvCxnSpPr>
          <p:nvPr/>
        </p:nvCxnSpPr>
        <p:spPr>
          <a:xfrm flipV="1">
            <a:off x="4716016" y="4872770"/>
            <a:ext cx="382940" cy="289841"/>
          </a:xfrm>
          <a:prstGeom prst="curvedConnector2">
            <a:avLst/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rc 100"/>
          <p:cNvCxnSpPr>
            <a:stCxn id="65" idx="6"/>
          </p:cNvCxnSpPr>
          <p:nvPr/>
        </p:nvCxnSpPr>
        <p:spPr>
          <a:xfrm flipV="1">
            <a:off x="2987824" y="5378635"/>
            <a:ext cx="1152128" cy="252028"/>
          </a:xfrm>
          <a:prstGeom prst="curvedConnector3">
            <a:avLst>
              <a:gd name="adj1" fmla="val 50000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en arc 102"/>
          <p:cNvCxnSpPr>
            <a:stCxn id="62" idx="4"/>
            <a:endCxn id="63" idx="3"/>
          </p:cNvCxnSpPr>
          <p:nvPr/>
        </p:nvCxnSpPr>
        <p:spPr>
          <a:xfrm rot="16200000" flipH="1">
            <a:off x="4962397" y="4952234"/>
            <a:ext cx="142207" cy="1283040"/>
          </a:xfrm>
          <a:prstGeom prst="curvedConnector3">
            <a:avLst>
              <a:gd name="adj1" fmla="val 312660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en arc 105"/>
          <p:cNvCxnSpPr>
            <a:stCxn id="92" idx="0"/>
            <a:endCxn id="57" idx="5"/>
          </p:cNvCxnSpPr>
          <p:nvPr/>
        </p:nvCxnSpPr>
        <p:spPr>
          <a:xfrm rot="16200000" flipV="1">
            <a:off x="3896281" y="2933301"/>
            <a:ext cx="644462" cy="490952"/>
          </a:xfrm>
          <a:prstGeom prst="curvedConnector3">
            <a:avLst>
              <a:gd name="adj1" fmla="val 50000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en arc 107"/>
          <p:cNvCxnSpPr>
            <a:stCxn id="57" idx="6"/>
            <a:endCxn id="59" idx="0"/>
          </p:cNvCxnSpPr>
          <p:nvPr/>
        </p:nvCxnSpPr>
        <p:spPr>
          <a:xfrm>
            <a:off x="4067944" y="2678335"/>
            <a:ext cx="756084" cy="180020"/>
          </a:xfrm>
          <a:prstGeom prst="curvedConnector2">
            <a:avLst/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1259632" y="3539442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683458"/>
            <a:ext cx="360040" cy="2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Connecteur en arc 76"/>
          <p:cNvCxnSpPr/>
          <p:nvPr/>
        </p:nvCxnSpPr>
        <p:spPr>
          <a:xfrm rot="5400000" flipH="1" flipV="1">
            <a:off x="827584" y="3143398"/>
            <a:ext cx="360040" cy="1152128"/>
          </a:xfrm>
          <a:prstGeom prst="curvedConnector3">
            <a:avLst>
              <a:gd name="adj1" fmla="val 163493"/>
            </a:avLst>
          </a:prstGeom>
          <a:ln w="31750">
            <a:solidFill>
              <a:schemeClr val="accent3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V="1">
            <a:off x="467544" y="3933056"/>
            <a:ext cx="648072" cy="2430"/>
          </a:xfrm>
          <a:prstGeom prst="straightConnector1">
            <a:avLst/>
          </a:prstGeom>
          <a:ln w="31750">
            <a:solidFill>
              <a:schemeClr val="accent3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Ellipse 88"/>
          <p:cNvSpPr/>
          <p:nvPr/>
        </p:nvSpPr>
        <p:spPr>
          <a:xfrm>
            <a:off x="2771800" y="3539442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5529" y="3683458"/>
            <a:ext cx="37032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Ellipse 91"/>
          <p:cNvSpPr/>
          <p:nvPr/>
        </p:nvSpPr>
        <p:spPr>
          <a:xfrm>
            <a:off x="4139952" y="3501008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31882" y="3703649"/>
            <a:ext cx="384134" cy="1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Ellipse 93"/>
          <p:cNvSpPr/>
          <p:nvPr/>
        </p:nvSpPr>
        <p:spPr>
          <a:xfrm>
            <a:off x="6156176" y="3539442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5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3683458"/>
            <a:ext cx="396429" cy="23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Connecteur droit avec flèche 96"/>
          <p:cNvCxnSpPr/>
          <p:nvPr/>
        </p:nvCxnSpPr>
        <p:spPr>
          <a:xfrm>
            <a:off x="2051720" y="3861048"/>
            <a:ext cx="576064" cy="0"/>
          </a:xfrm>
          <a:prstGeom prst="straightConnector1">
            <a:avLst/>
          </a:prstGeom>
          <a:ln w="31750">
            <a:solidFill>
              <a:schemeClr val="accent3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>
            <a:off x="3563888" y="3861048"/>
            <a:ext cx="432048" cy="0"/>
          </a:xfrm>
          <a:prstGeom prst="straightConnector1">
            <a:avLst/>
          </a:prstGeom>
          <a:ln w="31750">
            <a:solidFill>
              <a:schemeClr val="accent3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>
            <a:off x="5004048" y="3789040"/>
            <a:ext cx="288032" cy="0"/>
          </a:xfrm>
          <a:prstGeom prst="straightConnector1">
            <a:avLst/>
          </a:prstGeom>
          <a:ln w="31750">
            <a:solidFill>
              <a:schemeClr val="accent3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>
            <a:endCxn id="41" idx="3"/>
          </p:cNvCxnSpPr>
          <p:nvPr/>
        </p:nvCxnSpPr>
        <p:spPr>
          <a:xfrm>
            <a:off x="5796136" y="3789040"/>
            <a:ext cx="216024" cy="18814"/>
          </a:xfrm>
          <a:prstGeom prst="straightConnector1">
            <a:avLst/>
          </a:prstGeom>
          <a:ln w="31750">
            <a:solidFill>
              <a:schemeClr val="accent3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>
            <a:off x="7020272" y="3789040"/>
            <a:ext cx="288032" cy="0"/>
          </a:xfrm>
          <a:prstGeom prst="straightConnector1">
            <a:avLst/>
          </a:prstGeom>
          <a:ln w="31750">
            <a:solidFill>
              <a:schemeClr val="accent3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Espace réservé du numéro de diapositive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A9DB-D9EB-4C8B-8854-2A60F81702E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7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Extraction of malicious </a:t>
            </a:r>
            <a:r>
              <a:rPr lang="en-GB" dirty="0" err="1" smtClean="0"/>
              <a:t>behaviors</a:t>
            </a:r>
            <a:r>
              <a:rPr lang="en-GB" dirty="0" smtClean="0"/>
              <a:t> </a:t>
            </a:r>
            <a:r>
              <a:rPr lang="en-GB" dirty="0" smtClean="0"/>
              <a:t>From B Specification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80574E-7 L 0.04323 0.161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1092E-6 L 0.06701 -0.1107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5273E-6 L -0.00781 0.0927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6772E-6 L 0.09045 -0.1528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6068E-6 L -0.02744 -0.1214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6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95E-6 L 0.06684 0.1408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7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271E-6 L 0.03542 -0.2682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3386E-6 L -0.00329 -0.0714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956E-6 L 0.00799 -0.22016 " pathEditMode="relative" ptsTypes="AA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04903E-6 L -0.07882 -0.12581 " pathEditMode="relative" ptsTypes="AA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531E-6 L -0.03923 0.09436 " pathEditMode="relative" ptsTypes="AA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889E-6 L 0.09063 0.15125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1258E-6 L 0.02084 0.0721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3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5097E-6 L 0.06302 -0.23081 " pathEditMode="relative" ptsTypes="AA">
                                      <p:cBhvr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95097E-6 L 0.0316 0.17831 " pathEditMode="relative" ptsTypes="AA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51064E-7 L -0.02361 0.05249 " pathEditMode="relative" ptsTypes="AA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9722E-6 L -0.00139 -0.06938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2" grpId="0" animBg="1"/>
      <p:bldP spid="89" grpId="0" animBg="1"/>
      <p:bldP spid="92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Extraction of malicious </a:t>
            </a:r>
            <a:r>
              <a:rPr lang="en-GB" dirty="0" err="1" smtClean="0"/>
              <a:t>behaviors</a:t>
            </a:r>
            <a:r>
              <a:rPr lang="en-GB" dirty="0" smtClean="0"/>
              <a:t> </a:t>
            </a:r>
            <a:r>
              <a:rPr lang="en-GB" dirty="0" smtClean="0"/>
              <a:t>From B Specification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/>
          <a:lstStyle/>
          <a:p>
            <a:r>
              <a:rPr lang="en-GB" dirty="0" smtClean="0"/>
              <a:t>Symbolic proof</a:t>
            </a:r>
          </a:p>
          <a:p>
            <a:pPr lvl="1"/>
            <a:r>
              <a:rPr lang="en-GB" dirty="0" smtClean="0"/>
              <a:t>Proof obligations on reachability properties:</a:t>
            </a:r>
          </a:p>
          <a:p>
            <a:pPr lvl="4"/>
            <a:r>
              <a:rPr lang="en-GB" dirty="0" smtClean="0"/>
              <a:t>Having </a:t>
            </a:r>
            <a:r>
              <a:rPr lang="en-GB" i="1" dirty="0" smtClean="0"/>
              <a:t>E</a:t>
            </a:r>
            <a:r>
              <a:rPr lang="en-GB" dirty="0" smtClean="0"/>
              <a:t> and </a:t>
            </a:r>
            <a:r>
              <a:rPr lang="en-GB" i="1" dirty="0" smtClean="0"/>
              <a:t>F</a:t>
            </a:r>
            <a:r>
              <a:rPr lang="en-GB" dirty="0" smtClean="0"/>
              <a:t>, 2 disjoint state predicates</a:t>
            </a:r>
          </a:p>
          <a:p>
            <a:pPr lvl="4"/>
            <a:r>
              <a:rPr lang="en-GB" dirty="0" smtClean="0"/>
              <a:t>And </a:t>
            </a:r>
            <a:r>
              <a:rPr lang="en-GB" i="1" dirty="0" smtClean="0"/>
              <a:t>op(x</a:t>
            </a:r>
            <a:r>
              <a:rPr lang="en-GB" i="1" baseline="-25000" dirty="0" smtClean="0"/>
              <a:t>1</a:t>
            </a:r>
            <a:r>
              <a:rPr lang="en-GB" i="1" dirty="0" smtClean="0"/>
              <a:t>,x</a:t>
            </a:r>
            <a:r>
              <a:rPr lang="en-GB" i="1" baseline="-25000" dirty="0" smtClean="0"/>
              <a:t>2</a:t>
            </a:r>
            <a:r>
              <a:rPr lang="en-GB" i="1" dirty="0" smtClean="0"/>
              <a:t>,...,</a:t>
            </a:r>
            <a:r>
              <a:rPr lang="en-GB" i="1" dirty="0" err="1" smtClean="0"/>
              <a:t>x</a:t>
            </a:r>
            <a:r>
              <a:rPr lang="en-GB" i="1" baseline="-25000" dirty="0" err="1" smtClean="0"/>
              <a:t>n</a:t>
            </a:r>
            <a:r>
              <a:rPr lang="en-GB" i="1" dirty="0" smtClean="0"/>
              <a:t>)</a:t>
            </a:r>
            <a:r>
              <a:rPr lang="en-GB" dirty="0" smtClean="0"/>
              <a:t> is an operation of the IS. 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err="1" smtClean="0"/>
              <a:t>Enabledness</a:t>
            </a:r>
            <a:r>
              <a:rPr lang="en-GB" dirty="0" smtClean="0"/>
              <a:t>:</a:t>
            </a:r>
          </a:p>
          <a:p>
            <a:pPr lvl="2"/>
            <a:r>
              <a:rPr lang="en-GB" dirty="0" err="1" smtClean="0"/>
              <a:t>Reachability</a:t>
            </a:r>
            <a:r>
              <a:rPr lang="en-GB" dirty="0" smtClean="0"/>
              <a:t>:</a:t>
            </a:r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5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A9DB-D9EB-4C8B-8854-2A60F81702E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1907704" y="5301208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5436096" y="5301208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2555776" y="5517232"/>
            <a:ext cx="288032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>
            <a:off x="2843808" y="5805264"/>
            <a:ext cx="15113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4" name="Line 67"/>
          <p:cNvSpPr>
            <a:spLocks noChangeShapeType="1"/>
          </p:cNvSpPr>
          <p:nvPr/>
        </p:nvSpPr>
        <p:spPr bwMode="auto">
          <a:xfrm flipH="1">
            <a:off x="2843808" y="5805264"/>
            <a:ext cx="1368425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25144"/>
            <a:ext cx="981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Forme 34"/>
          <p:cNvCxnSpPr>
            <a:stCxn id="1026" idx="3"/>
          </p:cNvCxnSpPr>
          <p:nvPr/>
        </p:nvCxnSpPr>
        <p:spPr>
          <a:xfrm>
            <a:off x="2528739" y="4896594"/>
            <a:ext cx="171053" cy="836662"/>
          </a:xfrm>
          <a:prstGeom prst="bentConnector2">
            <a:avLst/>
          </a:prstGeom>
          <a:ln w="127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445224"/>
            <a:ext cx="333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lèche droite rayée 21"/>
          <p:cNvSpPr/>
          <p:nvPr/>
        </p:nvSpPr>
        <p:spPr>
          <a:xfrm>
            <a:off x="1043608" y="4293096"/>
            <a:ext cx="576064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429000"/>
            <a:ext cx="3095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789040"/>
            <a:ext cx="5305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221088"/>
            <a:ext cx="6345371" cy="3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704E-6 L 0.12205 1.9704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Ellipse 6"/>
          <p:cNvSpPr/>
          <p:nvPr/>
        </p:nvSpPr>
        <p:spPr>
          <a:xfrm>
            <a:off x="4499992" y="5795972"/>
            <a:ext cx="1800200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292080" y="284364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Forme 10"/>
          <p:cNvCxnSpPr>
            <a:stCxn id="7" idx="4"/>
          </p:cNvCxnSpPr>
          <p:nvPr/>
        </p:nvCxnSpPr>
        <p:spPr>
          <a:xfrm rot="5400000">
            <a:off x="5058054" y="6390038"/>
            <a:ext cx="216024" cy="468052"/>
          </a:xfrm>
          <a:prstGeom prst="curvedConnector2">
            <a:avLst/>
          </a:prstGeom>
          <a:ln w="95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32040" y="65880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op</a:t>
            </a:r>
            <a:r>
              <a:rPr lang="fr-FR" baseline="-25000" dirty="0" smtClean="0">
                <a:solidFill>
                  <a:schemeClr val="accent2"/>
                </a:solidFill>
              </a:rPr>
              <a:t>m</a:t>
            </a:r>
            <a:endParaRPr lang="fr-FR" baseline="-25000" dirty="0">
              <a:solidFill>
                <a:schemeClr val="accent2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011996"/>
            <a:ext cx="1419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67780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en arc 24"/>
          <p:cNvCxnSpPr/>
          <p:nvPr/>
        </p:nvCxnSpPr>
        <p:spPr>
          <a:xfrm rot="16200000" flipH="1">
            <a:off x="5202070" y="5597950"/>
            <a:ext cx="360040" cy="360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364088" y="53639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endParaRPr lang="fr-FR" dirty="0">
              <a:solidFill>
                <a:schemeClr val="accent3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4499992" y="4931876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959163"/>
            <a:ext cx="878098" cy="3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79748"/>
            <a:ext cx="1019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6"/>
          <p:cNvSpPr/>
          <p:nvPr/>
        </p:nvSpPr>
        <p:spPr>
          <a:xfrm>
            <a:off x="4211960" y="2699628"/>
            <a:ext cx="2304256" cy="27363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4811288" y="6618964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32008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Extraction of malicious </a:t>
            </a:r>
            <a:r>
              <a:rPr lang="en-GB" dirty="0" err="1" smtClean="0"/>
              <a:t>behaviors</a:t>
            </a:r>
            <a:r>
              <a:rPr lang="en-GB" dirty="0" smtClean="0"/>
              <a:t> </a:t>
            </a:r>
            <a:r>
              <a:rPr lang="en-GB" dirty="0" smtClean="0"/>
              <a:t>From B Specification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0174 -0.26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2132"/>
            <a:ext cx="7239000" cy="48463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Ellipse 6"/>
          <p:cNvSpPr/>
          <p:nvPr/>
        </p:nvSpPr>
        <p:spPr>
          <a:xfrm>
            <a:off x="4499992" y="5795972"/>
            <a:ext cx="1800200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292080" y="284364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Forme 10"/>
          <p:cNvCxnSpPr>
            <a:stCxn id="7" idx="4"/>
          </p:cNvCxnSpPr>
          <p:nvPr/>
        </p:nvCxnSpPr>
        <p:spPr>
          <a:xfrm rot="5400000">
            <a:off x="5058054" y="6390038"/>
            <a:ext cx="216024" cy="468052"/>
          </a:xfrm>
          <a:prstGeom prst="curvedConnector2">
            <a:avLst/>
          </a:prstGeom>
          <a:ln w="95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32040" y="65880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op</a:t>
            </a:r>
            <a:r>
              <a:rPr lang="fr-FR" baseline="-25000" dirty="0" smtClean="0">
                <a:solidFill>
                  <a:schemeClr val="accent2"/>
                </a:solidFill>
              </a:rPr>
              <a:t>m</a:t>
            </a:r>
            <a:endParaRPr lang="fr-FR" baseline="-25000" dirty="0">
              <a:solidFill>
                <a:schemeClr val="accent2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011996"/>
            <a:ext cx="1419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en arc 24"/>
          <p:cNvCxnSpPr/>
          <p:nvPr/>
        </p:nvCxnSpPr>
        <p:spPr>
          <a:xfrm rot="16200000" flipH="1">
            <a:off x="5202070" y="5597950"/>
            <a:ext cx="360040" cy="360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364088" y="53639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endParaRPr lang="fr-FR" dirty="0" smtClean="0">
              <a:solidFill>
                <a:schemeClr val="accent3"/>
              </a:solidFill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959163"/>
            <a:ext cx="878098" cy="3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79748"/>
            <a:ext cx="1019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3767" y="4931876"/>
            <a:ext cx="1876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339588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643844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627620"/>
            <a:ext cx="2476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>
          <a:xfrm>
            <a:off x="4811288" y="6618964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457200" y="32008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Extraction of malicious </a:t>
            </a:r>
            <a:r>
              <a:rPr lang="en-GB" dirty="0" err="1" smtClean="0"/>
              <a:t>behaviors</a:t>
            </a:r>
            <a:r>
              <a:rPr lang="en-GB" dirty="0" smtClean="0"/>
              <a:t> </a:t>
            </a:r>
            <a:r>
              <a:rPr lang="en-GB" dirty="0" smtClean="0"/>
              <a:t>From B Specification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191 -0.0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00157 -0.063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72616" y="1672132"/>
            <a:ext cx="7239000" cy="48463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Ellipse 6"/>
          <p:cNvSpPr/>
          <p:nvPr/>
        </p:nvSpPr>
        <p:spPr>
          <a:xfrm>
            <a:off x="4510336" y="5795972"/>
            <a:ext cx="1800200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02424" y="284364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Forme 10"/>
          <p:cNvCxnSpPr>
            <a:stCxn id="7" idx="4"/>
          </p:cNvCxnSpPr>
          <p:nvPr/>
        </p:nvCxnSpPr>
        <p:spPr>
          <a:xfrm rot="5400000">
            <a:off x="5068398" y="6390038"/>
            <a:ext cx="216024" cy="468052"/>
          </a:xfrm>
          <a:prstGeom prst="curvedConnector2">
            <a:avLst/>
          </a:prstGeom>
          <a:ln w="95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42384" y="65880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op</a:t>
            </a:r>
            <a:r>
              <a:rPr lang="fr-FR" baseline="-25000" dirty="0" smtClean="0">
                <a:solidFill>
                  <a:schemeClr val="accent2"/>
                </a:solidFill>
              </a:rPr>
              <a:t>m</a:t>
            </a:r>
            <a:endParaRPr lang="fr-FR" baseline="-25000" dirty="0">
              <a:solidFill>
                <a:schemeClr val="accent2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360" y="6011996"/>
            <a:ext cx="1419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en arc 24"/>
          <p:cNvCxnSpPr/>
          <p:nvPr/>
        </p:nvCxnSpPr>
        <p:spPr>
          <a:xfrm rot="16200000" flipH="1">
            <a:off x="5212414" y="5597950"/>
            <a:ext cx="360040" cy="360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374432" y="5363924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endParaRPr lang="fr-FR" dirty="0" smtClean="0">
              <a:solidFill>
                <a:schemeClr val="accent3"/>
              </a:solidFill>
            </a:endParaRPr>
          </a:p>
          <a:p>
            <a:endParaRPr lang="fr-FR" baseline="-25000" dirty="0">
              <a:solidFill>
                <a:schemeClr val="accent3"/>
              </a:solidFill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384" y="4959163"/>
            <a:ext cx="878098" cy="3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0376" y="3779748"/>
            <a:ext cx="1019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4111" y="4931876"/>
            <a:ext cx="1876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8288" y="2185253"/>
            <a:ext cx="2476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0336" y="1897221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en arc 23"/>
          <p:cNvCxnSpPr/>
          <p:nvPr/>
        </p:nvCxnSpPr>
        <p:spPr>
          <a:xfrm rot="16200000" flipH="1">
            <a:off x="5128407" y="4687959"/>
            <a:ext cx="432048" cy="5578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446440" y="4499828"/>
            <a:ext cx="10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r>
              <a:rPr lang="fr-FR" baseline="-25000" dirty="0" smtClean="0">
                <a:solidFill>
                  <a:schemeClr val="accent3"/>
                </a:solidFill>
              </a:rPr>
              <a:t>-1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0376" y="3203684"/>
            <a:ext cx="1047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8368" y="3275692"/>
            <a:ext cx="1095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27"/>
          <p:cNvCxnSpPr/>
          <p:nvPr/>
        </p:nvCxnSpPr>
        <p:spPr>
          <a:xfrm>
            <a:off x="4294312" y="399577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9205" y="4067780"/>
            <a:ext cx="105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6360" y="3203684"/>
            <a:ext cx="1190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4821632" y="6618964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457200" y="32008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Extraction of malicious </a:t>
            </a:r>
            <a:r>
              <a:rPr lang="en-GB" dirty="0" err="1" smtClean="0"/>
              <a:t>behaviors</a:t>
            </a:r>
            <a:r>
              <a:rPr lang="en-GB" dirty="0" smtClean="0"/>
              <a:t> </a:t>
            </a:r>
            <a:r>
              <a:rPr lang="en-GB" dirty="0" smtClean="0"/>
              <a:t>From B Specification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00191 -0.06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084 L 0.00504 -0.2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72616" y="1672132"/>
            <a:ext cx="7239000" cy="48463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Ellipse 6"/>
          <p:cNvSpPr/>
          <p:nvPr/>
        </p:nvSpPr>
        <p:spPr>
          <a:xfrm>
            <a:off x="4510336" y="5795972"/>
            <a:ext cx="1800200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Forme 10"/>
          <p:cNvCxnSpPr>
            <a:stCxn id="7" idx="4"/>
          </p:cNvCxnSpPr>
          <p:nvPr/>
        </p:nvCxnSpPr>
        <p:spPr>
          <a:xfrm rot="5400000">
            <a:off x="5068398" y="6390038"/>
            <a:ext cx="216024" cy="468052"/>
          </a:xfrm>
          <a:prstGeom prst="curvedConnector2">
            <a:avLst/>
          </a:prstGeom>
          <a:ln w="95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42384" y="65880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op</a:t>
            </a:r>
            <a:r>
              <a:rPr lang="fr-FR" baseline="-25000" dirty="0" smtClean="0">
                <a:solidFill>
                  <a:schemeClr val="accent2"/>
                </a:solidFill>
              </a:rPr>
              <a:t>m</a:t>
            </a:r>
            <a:endParaRPr lang="fr-FR" baseline="-25000" dirty="0">
              <a:solidFill>
                <a:schemeClr val="accent2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360" y="6011996"/>
            <a:ext cx="1419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en arc 24"/>
          <p:cNvCxnSpPr/>
          <p:nvPr/>
        </p:nvCxnSpPr>
        <p:spPr>
          <a:xfrm rot="16200000" flipH="1">
            <a:off x="5212414" y="5597950"/>
            <a:ext cx="360040" cy="360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374432" y="53639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384" y="4959163"/>
            <a:ext cx="878098" cy="3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4111" y="4931876"/>
            <a:ext cx="1876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en arc 23"/>
          <p:cNvCxnSpPr/>
          <p:nvPr/>
        </p:nvCxnSpPr>
        <p:spPr>
          <a:xfrm rot="16200000" flipH="1">
            <a:off x="5128407" y="4687959"/>
            <a:ext cx="432048" cy="5578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446440" y="4499828"/>
            <a:ext cx="12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r>
              <a:rPr lang="fr-FR" baseline="-25000" dirty="0" smtClean="0">
                <a:solidFill>
                  <a:schemeClr val="accent3"/>
                </a:solidFill>
              </a:rPr>
              <a:t>-1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8552" y="3966428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6320" y="3418939"/>
            <a:ext cx="1952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0296" y="1619508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4821632" y="6618964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57200" y="32008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Extraction of malicious </a:t>
            </a:r>
            <a:r>
              <a:rPr lang="en-GB" dirty="0" err="1" smtClean="0"/>
              <a:t>behaviors</a:t>
            </a:r>
            <a:r>
              <a:rPr lang="en-GB" dirty="0" smtClean="0"/>
              <a:t> </a:t>
            </a:r>
            <a:r>
              <a:rPr lang="en-GB" dirty="0" smtClean="0"/>
              <a:t>From B Specification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00365 -0.0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72616" y="1672132"/>
            <a:ext cx="7239000" cy="48463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Ellipse 6"/>
          <p:cNvSpPr/>
          <p:nvPr/>
        </p:nvSpPr>
        <p:spPr>
          <a:xfrm>
            <a:off x="4510336" y="5795972"/>
            <a:ext cx="1800200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Forme 10"/>
          <p:cNvCxnSpPr>
            <a:stCxn id="7" idx="4"/>
          </p:cNvCxnSpPr>
          <p:nvPr/>
        </p:nvCxnSpPr>
        <p:spPr>
          <a:xfrm rot="5400000">
            <a:off x="5068398" y="6390038"/>
            <a:ext cx="216024" cy="468052"/>
          </a:xfrm>
          <a:prstGeom prst="curvedConnector2">
            <a:avLst/>
          </a:prstGeom>
          <a:ln w="95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42384" y="65880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op</a:t>
            </a:r>
            <a:r>
              <a:rPr lang="fr-FR" baseline="-25000" dirty="0" smtClean="0">
                <a:solidFill>
                  <a:schemeClr val="accent2"/>
                </a:solidFill>
              </a:rPr>
              <a:t>m</a:t>
            </a:r>
            <a:endParaRPr lang="fr-FR" baseline="-25000" dirty="0">
              <a:solidFill>
                <a:schemeClr val="accent2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360" y="6011996"/>
            <a:ext cx="1419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en arc 24"/>
          <p:cNvCxnSpPr/>
          <p:nvPr/>
        </p:nvCxnSpPr>
        <p:spPr>
          <a:xfrm rot="16200000" flipH="1">
            <a:off x="5212414" y="5597950"/>
            <a:ext cx="360040" cy="360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374432" y="53639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384" y="4959163"/>
            <a:ext cx="878098" cy="3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4111" y="4931876"/>
            <a:ext cx="1876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en arc 23"/>
          <p:cNvCxnSpPr/>
          <p:nvPr/>
        </p:nvCxnSpPr>
        <p:spPr>
          <a:xfrm rot="16200000" flipH="1">
            <a:off x="5128407" y="4687959"/>
            <a:ext cx="432048" cy="5578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446440" y="4499828"/>
            <a:ext cx="11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r>
              <a:rPr lang="fr-FR" baseline="-25000" dirty="0" smtClean="0">
                <a:solidFill>
                  <a:schemeClr val="accent3"/>
                </a:solidFill>
              </a:rPr>
              <a:t>-1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8552" y="3966428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0296" y="971436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en arc 17"/>
          <p:cNvCxnSpPr>
            <a:stCxn id="3076" idx="2"/>
            <a:endCxn id="3074" idx="0"/>
          </p:cNvCxnSpPr>
          <p:nvPr/>
        </p:nvCxnSpPr>
        <p:spPr>
          <a:xfrm rot="5400000">
            <a:off x="5012223" y="3642491"/>
            <a:ext cx="623267" cy="24607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374432" y="3419708"/>
            <a:ext cx="11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r>
              <a:rPr lang="fr-FR" baseline="-25000" dirty="0" smtClean="0">
                <a:solidFill>
                  <a:schemeClr val="accent3"/>
                </a:solidFill>
              </a:rPr>
              <a:t>-2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4821632" y="6618964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457200" y="32008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Extraction of malicious </a:t>
            </a:r>
            <a:r>
              <a:rPr lang="en-GB" dirty="0" err="1" smtClean="0"/>
              <a:t>behaviors</a:t>
            </a:r>
            <a:r>
              <a:rPr lang="en-GB" dirty="0" smtClean="0"/>
              <a:t> </a:t>
            </a:r>
            <a:r>
              <a:rPr lang="en-GB" dirty="0" smtClean="0"/>
              <a:t>From B Specification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72616" y="1672132"/>
            <a:ext cx="7239000" cy="48463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Ellipse 6"/>
          <p:cNvSpPr/>
          <p:nvPr/>
        </p:nvSpPr>
        <p:spPr>
          <a:xfrm>
            <a:off x="4510336" y="5795972"/>
            <a:ext cx="1800200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Forme 10"/>
          <p:cNvCxnSpPr>
            <a:stCxn id="7" idx="4"/>
          </p:cNvCxnSpPr>
          <p:nvPr/>
        </p:nvCxnSpPr>
        <p:spPr>
          <a:xfrm rot="5400000">
            <a:off x="5068398" y="6390038"/>
            <a:ext cx="216024" cy="468052"/>
          </a:xfrm>
          <a:prstGeom prst="curvedConnector2">
            <a:avLst/>
          </a:prstGeom>
          <a:ln w="95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42384" y="65880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op</a:t>
            </a:r>
            <a:r>
              <a:rPr lang="fr-FR" baseline="-25000" dirty="0" smtClean="0">
                <a:solidFill>
                  <a:schemeClr val="accent2"/>
                </a:solidFill>
              </a:rPr>
              <a:t>m</a:t>
            </a:r>
            <a:endParaRPr lang="fr-FR" baseline="-25000" dirty="0">
              <a:solidFill>
                <a:schemeClr val="accent2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360" y="6011996"/>
            <a:ext cx="1419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en arc 24"/>
          <p:cNvCxnSpPr/>
          <p:nvPr/>
        </p:nvCxnSpPr>
        <p:spPr>
          <a:xfrm rot="16200000" flipH="1">
            <a:off x="5212414" y="5597950"/>
            <a:ext cx="360040" cy="360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384" y="4959163"/>
            <a:ext cx="878098" cy="3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4111" y="4931876"/>
            <a:ext cx="1876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en arc 23"/>
          <p:cNvCxnSpPr/>
          <p:nvPr/>
        </p:nvCxnSpPr>
        <p:spPr>
          <a:xfrm rot="16200000" flipH="1">
            <a:off x="5128407" y="4687959"/>
            <a:ext cx="432048" cy="5578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8552" y="3966428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0296" y="971436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en arc 17"/>
          <p:cNvCxnSpPr>
            <a:stCxn id="3076" idx="2"/>
            <a:endCxn id="3074" idx="0"/>
          </p:cNvCxnSpPr>
          <p:nvPr/>
        </p:nvCxnSpPr>
        <p:spPr>
          <a:xfrm rot="5400000">
            <a:off x="5012223" y="3642491"/>
            <a:ext cx="623267" cy="24607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8288" y="683404"/>
            <a:ext cx="25336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8368" y="2483604"/>
            <a:ext cx="1181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30416" y="1736090"/>
            <a:ext cx="200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27"/>
          <p:cNvCxnSpPr/>
          <p:nvPr/>
        </p:nvCxnSpPr>
        <p:spPr>
          <a:xfrm>
            <a:off x="4366320" y="2267580"/>
            <a:ext cx="1944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6360" y="1907540"/>
            <a:ext cx="1238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98368" y="2987660"/>
            <a:ext cx="1038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9"/>
          <p:cNvSpPr txBox="1"/>
          <p:nvPr/>
        </p:nvSpPr>
        <p:spPr>
          <a:xfrm>
            <a:off x="5374432" y="3419708"/>
            <a:ext cx="142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r>
              <a:rPr lang="fr-FR" baseline="-25000" dirty="0" smtClean="0">
                <a:solidFill>
                  <a:schemeClr val="accent3"/>
                </a:solidFill>
              </a:rPr>
              <a:t>-2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446440" y="4499828"/>
            <a:ext cx="10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r>
              <a:rPr lang="fr-FR" baseline="-25000" dirty="0" smtClean="0">
                <a:solidFill>
                  <a:schemeClr val="accent3"/>
                </a:solidFill>
              </a:rPr>
              <a:t>-1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74432" y="53639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o</a:t>
            </a:r>
            <a:r>
              <a:rPr lang="fr-FR" baseline="-25000" dirty="0" err="1" smtClean="0">
                <a:solidFill>
                  <a:schemeClr val="accent3"/>
                </a:solidFill>
              </a:rPr>
              <a:t>i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4821632" y="6618964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99592" y="144016"/>
            <a:ext cx="6552728" cy="620688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Extraction of malicious </a:t>
            </a:r>
            <a:r>
              <a:rPr lang="en-GB" sz="2800" dirty="0" err="1" smtClean="0"/>
              <a:t>behaviors</a:t>
            </a:r>
            <a:r>
              <a:rPr lang="en-GB" sz="2800" dirty="0" smtClean="0"/>
              <a:t> </a:t>
            </a:r>
            <a:r>
              <a:rPr lang="en-GB" sz="2800" dirty="0" smtClean="0"/>
              <a:t>From B Specification</a:t>
            </a: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65304"/>
            <a:ext cx="11239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84462" y="6205686"/>
            <a:ext cx="95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20566" y="6205686"/>
            <a:ext cx="95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4260" y="6237312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23774E-6 L -0.00938 -0.178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041 L -0.01094 0.15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5319E-6 L -0.4724 0.392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38247 0.236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7657 0.110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Proof based approach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7715200" cy="5616624"/>
          </a:xfrm>
        </p:spPr>
        <p:txBody>
          <a:bodyPr>
            <a:normAutofit fontScale="92500"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First step:</a:t>
            </a:r>
            <a:r>
              <a:rPr lang="en-GB" sz="2400" dirty="0" smtClean="0"/>
              <a:t>  Use of a </a:t>
            </a:r>
            <a:r>
              <a:rPr lang="en-GB" sz="2400" dirty="0" err="1" smtClean="0"/>
              <a:t>prover</a:t>
            </a:r>
            <a:r>
              <a:rPr lang="en-GB" sz="2400" dirty="0" smtClean="0"/>
              <a:t> (</a:t>
            </a:r>
            <a:r>
              <a:rPr lang="en-GB" sz="2400" dirty="0" err="1" smtClean="0"/>
              <a:t>AtelierB</a:t>
            </a:r>
            <a:r>
              <a:rPr lang="en-GB" sz="2400" dirty="0" smtClean="0"/>
              <a:t>) to extract </a:t>
            </a:r>
            <a:r>
              <a:rPr lang="en-GB" sz="2400" b="1" dirty="0" smtClean="0">
                <a:solidFill>
                  <a:schemeClr val="accent2"/>
                </a:solidFill>
              </a:rPr>
              <a:t>symbolic operations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pPr lvl="0"/>
            <a:r>
              <a:rPr lang="en-GB" sz="2800" dirty="0" smtClean="0">
                <a:solidFill>
                  <a:srgbClr val="9BBB59"/>
                </a:solidFill>
              </a:rPr>
              <a:t>Second step</a:t>
            </a:r>
            <a:r>
              <a:rPr lang="en-GB" sz="2800" dirty="0" smtClean="0">
                <a:solidFill>
                  <a:prstClr val="black"/>
                </a:solidFill>
              </a:rPr>
              <a:t>: Use a model-checker (</a:t>
            </a:r>
            <a:r>
              <a:rPr lang="en-GB" sz="2800" dirty="0" err="1" smtClean="0">
                <a:solidFill>
                  <a:prstClr val="black"/>
                </a:solidFill>
              </a:rPr>
              <a:t>ProB</a:t>
            </a:r>
            <a:r>
              <a:rPr lang="en-GB" sz="2800" dirty="0" smtClean="0">
                <a:solidFill>
                  <a:prstClr val="black"/>
                </a:solidFill>
              </a:rPr>
              <a:t>) to find operation valuations after eliminating operations which don’t appear in the first step</a:t>
            </a:r>
            <a:r>
              <a:rPr lang="en-GB" dirty="0" smtClean="0">
                <a:solidFill>
                  <a:prstClr val="black"/>
                </a:solidFill>
              </a:rPr>
              <a:t>. </a:t>
            </a:r>
          </a:p>
          <a:p>
            <a:endParaRPr lang="en-GB" dirty="0" smtClean="0"/>
          </a:p>
          <a:p>
            <a:pPr lvl="2"/>
            <a:r>
              <a:rPr lang="en-GB" dirty="0" err="1" smtClean="0"/>
              <a:t>AtelierB</a:t>
            </a:r>
            <a:r>
              <a:rPr lang="en-GB" dirty="0" smtClean="0"/>
              <a:t> fails to discharge automatically PO when the proof becomes huge.</a:t>
            </a:r>
          </a:p>
          <a:p>
            <a:pPr lvl="2">
              <a:buNone/>
            </a:pPr>
            <a:r>
              <a:rPr lang="en-GB" dirty="0" smtClean="0">
                <a:solidFill>
                  <a:schemeClr val="accent1"/>
                </a:solidFill>
              </a:rPr>
              <a:t>In our example</a:t>
            </a:r>
            <a:r>
              <a:rPr lang="en-GB" dirty="0" smtClean="0">
                <a:solidFill>
                  <a:schemeClr val="accent1"/>
                </a:solidFill>
              </a:rPr>
              <a:t>: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</a:p>
          <a:p>
            <a:pPr lvl="2"/>
            <a:r>
              <a:rPr lang="en-GB" dirty="0" smtClean="0"/>
              <a:t>First iteration: 3 extra operations are kept.</a:t>
            </a:r>
          </a:p>
          <a:p>
            <a:pPr lvl="2"/>
            <a:r>
              <a:rPr lang="en-GB" dirty="0" smtClean="0"/>
              <a:t>Second iteration: automatic proof fails for all operations.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Unable to extract scenarios that </a:t>
            </a:r>
            <a:r>
              <a:rPr lang="en-GB" dirty="0" smtClean="0"/>
              <a:t>involve </a:t>
            </a:r>
            <a:r>
              <a:rPr lang="en-GB" dirty="0" smtClean="0"/>
              <a:t>the same operation several times. </a:t>
            </a:r>
          </a:p>
          <a:p>
            <a:pPr lvl="2"/>
            <a:endParaRPr lang="en-GB" dirty="0" smtClean="0"/>
          </a:p>
          <a:p>
            <a:pPr lvl="2">
              <a:buNone/>
            </a:pPr>
            <a:endParaRPr lang="en-GB" dirty="0" smtClean="0">
              <a:solidFill>
                <a:schemeClr val="accent1"/>
              </a:solidFill>
            </a:endParaRPr>
          </a:p>
          <a:p>
            <a:pPr lvl="4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72307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ZoneTexte 63"/>
          <p:cNvSpPr txBox="1"/>
          <p:nvPr/>
        </p:nvSpPr>
        <p:spPr>
          <a:xfrm>
            <a:off x="395536" y="5486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tx2"/>
                </a:solidFill>
              </a:rPr>
              <a:t>[</a:t>
            </a:r>
            <a:r>
              <a:rPr lang="en-US" sz="1400" dirty="0" smtClean="0">
                <a:solidFill>
                  <a:schemeClr val="tx2"/>
                </a:solidFill>
              </a:rPr>
              <a:t>A. </a:t>
            </a:r>
            <a:r>
              <a:rPr lang="en-US" sz="1400" dirty="0" err="1" smtClean="0">
                <a:solidFill>
                  <a:schemeClr val="tx2"/>
                </a:solidFill>
              </a:rPr>
              <a:t>Radhouani</a:t>
            </a:r>
            <a:r>
              <a:rPr lang="en-US" sz="1400" dirty="0" smtClean="0">
                <a:solidFill>
                  <a:schemeClr val="tx2"/>
                </a:solidFill>
              </a:rPr>
              <a:t>, A. </a:t>
            </a:r>
            <a:r>
              <a:rPr lang="en-US" sz="1400" dirty="0" err="1" smtClean="0">
                <a:solidFill>
                  <a:schemeClr val="tx2"/>
                </a:solidFill>
              </a:rPr>
              <a:t>Idani</a:t>
            </a:r>
            <a:r>
              <a:rPr lang="en-US" sz="1400" dirty="0" smtClean="0">
                <a:solidFill>
                  <a:schemeClr val="tx2"/>
                </a:solidFill>
              </a:rPr>
              <a:t>, Y. </a:t>
            </a:r>
            <a:r>
              <a:rPr lang="en-US" sz="1400" dirty="0" err="1" smtClean="0">
                <a:solidFill>
                  <a:schemeClr val="tx2"/>
                </a:solidFill>
              </a:rPr>
              <a:t>Ledru</a:t>
            </a:r>
            <a:r>
              <a:rPr lang="en-US" sz="1400" dirty="0" smtClean="0">
                <a:solidFill>
                  <a:schemeClr val="tx2"/>
                </a:solidFill>
              </a:rPr>
              <a:t> and N. Ben </a:t>
            </a:r>
            <a:r>
              <a:rPr lang="en-US" sz="1400" dirty="0" err="1" smtClean="0">
                <a:solidFill>
                  <a:schemeClr val="tx2"/>
                </a:solidFill>
              </a:rPr>
              <a:t>Rajeb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/>
              <a:t>TopNoc10:</a:t>
            </a:r>
            <a:r>
              <a:rPr lang="en-US" sz="1400" dirty="0" smtClean="0"/>
              <a:t> 131-152 (2015)</a:t>
            </a:r>
            <a:r>
              <a:rPr lang="fr-FR" altLang="fr-FR" sz="1400" dirty="0" smtClean="0">
                <a:solidFill>
                  <a:schemeClr val="tx2"/>
                </a:solidFill>
              </a:rPr>
              <a:t>]</a:t>
            </a:r>
            <a:endParaRPr lang="fr-FR" altLang="fr-FR" sz="1400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111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05264"/>
            <a:ext cx="272307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Ellipse 112"/>
          <p:cNvSpPr/>
          <p:nvPr/>
        </p:nvSpPr>
        <p:spPr>
          <a:xfrm>
            <a:off x="3096304" y="184482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2952288" y="206084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avec flèche 114"/>
          <p:cNvCxnSpPr>
            <a:stCxn id="113" idx="1"/>
            <a:endCxn id="114" idx="0"/>
          </p:cNvCxnSpPr>
          <p:nvPr/>
        </p:nvCxnSpPr>
        <p:spPr>
          <a:xfrm>
            <a:off x="3102999" y="1855369"/>
            <a:ext cx="29309" cy="205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e 115"/>
          <p:cNvSpPr/>
          <p:nvPr/>
        </p:nvSpPr>
        <p:spPr>
          <a:xfrm>
            <a:off x="2952288" y="263691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7" name="Connecteur droit avec flèche 116"/>
          <p:cNvCxnSpPr>
            <a:stCxn id="114" idx="4"/>
            <a:endCxn id="116" idx="0"/>
          </p:cNvCxnSpPr>
          <p:nvPr/>
        </p:nvCxnSpPr>
        <p:spPr>
          <a:xfrm>
            <a:off x="3132308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2952288" y="321297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2952288" y="378904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0" name="Connecteur droit avec flèche 119"/>
          <p:cNvCxnSpPr>
            <a:endCxn id="119" idx="0"/>
          </p:cNvCxnSpPr>
          <p:nvPr/>
        </p:nvCxnSpPr>
        <p:spPr>
          <a:xfrm>
            <a:off x="3132308" y="3501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lipse 120"/>
          <p:cNvSpPr/>
          <p:nvPr/>
        </p:nvSpPr>
        <p:spPr>
          <a:xfrm>
            <a:off x="2952288" y="436510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2" name="Connecteur droit avec flèche 121"/>
          <p:cNvCxnSpPr>
            <a:endCxn id="121" idx="0"/>
          </p:cNvCxnSpPr>
          <p:nvPr/>
        </p:nvCxnSpPr>
        <p:spPr>
          <a:xfrm>
            <a:off x="3132308" y="40770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Ellipse 122"/>
          <p:cNvSpPr/>
          <p:nvPr/>
        </p:nvSpPr>
        <p:spPr>
          <a:xfrm>
            <a:off x="2952288" y="494116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4" name="Connecteur droit avec flèche 123"/>
          <p:cNvCxnSpPr>
            <a:endCxn id="123" idx="0"/>
          </p:cNvCxnSpPr>
          <p:nvPr/>
        </p:nvCxnSpPr>
        <p:spPr>
          <a:xfrm>
            <a:off x="3132308" y="46531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/>
          <p:cNvSpPr/>
          <p:nvPr/>
        </p:nvSpPr>
        <p:spPr>
          <a:xfrm>
            <a:off x="2952288" y="551723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6" name="Connecteur droit avec flèche 125"/>
          <p:cNvCxnSpPr>
            <a:endCxn id="125" idx="0"/>
          </p:cNvCxnSpPr>
          <p:nvPr/>
        </p:nvCxnSpPr>
        <p:spPr>
          <a:xfrm>
            <a:off x="3132308" y="52292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>
            <a:off x="3168312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>
            <a:off x="3168312" y="58052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320" y="2348880"/>
            <a:ext cx="2486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320" y="2924944"/>
            <a:ext cx="4029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320" y="3501008"/>
            <a:ext cx="4400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0320" y="4077072"/>
            <a:ext cx="2847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0320" y="4653136"/>
            <a:ext cx="2447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320" y="5229200"/>
            <a:ext cx="403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0320" y="5805264"/>
            <a:ext cx="3648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ZoneTexte 135"/>
          <p:cNvSpPr txBox="1"/>
          <p:nvPr/>
        </p:nvSpPr>
        <p:spPr>
          <a:xfrm>
            <a:off x="4644008" y="227687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7" name="ZoneTexte 136"/>
          <p:cNvSpPr txBox="1"/>
          <p:nvPr/>
        </p:nvSpPr>
        <p:spPr>
          <a:xfrm>
            <a:off x="6156176" y="284364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8" name="ZoneTexte 137"/>
          <p:cNvSpPr txBox="1"/>
          <p:nvPr/>
        </p:nvSpPr>
        <p:spPr>
          <a:xfrm>
            <a:off x="6516216" y="3419708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9" name="ZoneTexte 138"/>
          <p:cNvSpPr txBox="1"/>
          <p:nvPr/>
        </p:nvSpPr>
        <p:spPr>
          <a:xfrm>
            <a:off x="4788024" y="3995772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644008" y="458112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1" name="ZoneTexte 140"/>
          <p:cNvSpPr txBox="1"/>
          <p:nvPr/>
        </p:nvSpPr>
        <p:spPr>
          <a:xfrm>
            <a:off x="6156176" y="515719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2" name="ZoneTexte 141"/>
          <p:cNvSpPr txBox="1"/>
          <p:nvPr/>
        </p:nvSpPr>
        <p:spPr>
          <a:xfrm>
            <a:off x="5364088" y="573325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14" grpId="0" animBg="1"/>
      <p:bldP spid="114" grpId="1" animBg="1"/>
      <p:bldP spid="116" grpId="0" animBg="1"/>
      <p:bldP spid="116" grpId="1" animBg="1"/>
      <p:bldP spid="118" grpId="0" animBg="1"/>
      <p:bldP spid="118" grpId="1" animBg="1"/>
      <p:bldP spid="119" grpId="0" animBg="1"/>
      <p:bldP spid="119" grpId="1" animBg="1"/>
      <p:bldP spid="121" grpId="0" animBg="1"/>
      <p:bldP spid="121" grpId="1" animBg="1"/>
      <p:bldP spid="123" grpId="0" animBg="1"/>
      <p:bldP spid="123" grpId="1" animBg="1"/>
      <p:bldP spid="125" grpId="0" animBg="1"/>
      <p:bldP spid="125" grpId="1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Constraint solving based approach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1609416"/>
            <a:ext cx="8208912" cy="5248584"/>
          </a:xfrm>
        </p:spPr>
        <p:txBody>
          <a:bodyPr>
            <a:normAutofit/>
          </a:bodyPr>
          <a:lstStyle/>
          <a:p>
            <a:r>
              <a:rPr lang="en-GB" dirty="0" smtClean="0"/>
              <a:t>Constraint solving problem: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Allows to valuate operation parameters.</a:t>
            </a:r>
          </a:p>
          <a:p>
            <a:pPr lvl="1"/>
            <a:r>
              <a:rPr lang="en-GB" dirty="0" smtClean="0"/>
              <a:t>Simplifies  the proof.</a:t>
            </a:r>
          </a:p>
          <a:p>
            <a:pPr lvl="1"/>
            <a:r>
              <a:rPr lang="en-GB" dirty="0" smtClean="0"/>
              <a:t>Allows to extract scenarios which involves the same operation several times (the same operation with different valuations).</a:t>
            </a:r>
            <a:endParaRPr lang="en-GB" dirty="0" smtClean="0"/>
          </a:p>
          <a:p>
            <a:pPr lvl="5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7509649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Espace réservé du numéro de diapositive 22"/>
          <p:cNvSpPr txBox="1">
            <a:spLocks/>
          </p:cNvSpPr>
          <p:nvPr/>
        </p:nvSpPr>
        <p:spPr>
          <a:xfrm>
            <a:off x="5652120" y="6584776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7A9DB-D9EB-4C8B-8854-2A60F81702E2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5543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Context and motivation 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>
          <a:xfrm>
            <a:off x="323528" y="1124744"/>
            <a:ext cx="72390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800" dirty="0" smtClean="0"/>
              <a:t>Information </a:t>
            </a:r>
            <a:r>
              <a:rPr lang="en-GB" sz="2800" dirty="0" smtClean="0"/>
              <a:t>System </a:t>
            </a:r>
            <a:r>
              <a:rPr lang="en-GB" sz="2800" dirty="0" smtClean="0"/>
              <a:t>security includes </a:t>
            </a:r>
            <a:r>
              <a:rPr lang="en-GB" sz="2800" dirty="0" smtClean="0"/>
              <a:t>= </a:t>
            </a:r>
          </a:p>
          <a:p>
            <a:pPr algn="ctr">
              <a:buNone/>
            </a:pPr>
            <a:r>
              <a:rPr lang="en-GB" sz="2800" dirty="0" smtClean="0"/>
              <a:t>        Protection against external intruders</a:t>
            </a:r>
          </a:p>
          <a:p>
            <a:pPr algn="ctr">
              <a:buNone/>
            </a:pPr>
            <a:r>
              <a:rPr lang="en-GB" sz="2800" dirty="0" smtClean="0"/>
              <a:t> +  </a:t>
            </a:r>
          </a:p>
          <a:p>
            <a:pPr algn="ctr">
              <a:buNone/>
            </a:pPr>
            <a:r>
              <a:rPr lang="en-GB" sz="2800" b="1" dirty="0" smtClean="0">
                <a:solidFill>
                  <a:schemeClr val="accent2"/>
                </a:solidFill>
              </a:rPr>
              <a:t>Insider attacks</a:t>
            </a:r>
            <a:r>
              <a:rPr lang="en-GB" sz="2800" dirty="0" smtClean="0"/>
              <a:t>. </a:t>
            </a:r>
          </a:p>
          <a:p>
            <a:endParaRPr lang="en-GB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87" y="2964760"/>
            <a:ext cx="7040965" cy="3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ensées 18"/>
          <p:cNvSpPr/>
          <p:nvPr/>
        </p:nvSpPr>
        <p:spPr>
          <a:xfrm>
            <a:off x="-180528" y="2924944"/>
            <a:ext cx="2915816" cy="1224136"/>
          </a:xfrm>
          <a:prstGeom prst="cloudCallout">
            <a:avLst>
              <a:gd name="adj1" fmla="val 57735"/>
              <a:gd name="adj2" fmla="val 24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Great!!! thanks to my access, </a:t>
            </a:r>
            <a:r>
              <a:rPr lang="en-US" sz="1600" dirty="0" err="1" smtClean="0">
                <a:latin typeface="Comic Sans MS" pitchFamily="66" charset="0"/>
              </a:rPr>
              <a:t>i’ll</a:t>
            </a:r>
            <a:r>
              <a:rPr lang="en-US" sz="1600" dirty="0" smtClean="0">
                <a:latin typeface="Comic Sans MS" pitchFamily="66" charset="0"/>
              </a:rPr>
              <a:t> transfer all to my account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20" name="Picture 5" descr="http://www.gettyicons.com/free-icons/105/money/png/128/money_safe1_1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638799"/>
            <a:ext cx="1219200" cy="1219201"/>
          </a:xfrm>
          <a:prstGeom prst="rect">
            <a:avLst/>
          </a:prstGeom>
          <a:noFill/>
        </p:spPr>
      </p:pic>
      <p:sp>
        <p:nvSpPr>
          <p:cNvPr id="21" name="Pensées 20"/>
          <p:cNvSpPr/>
          <p:nvPr/>
        </p:nvSpPr>
        <p:spPr>
          <a:xfrm>
            <a:off x="5076056" y="2996952"/>
            <a:ext cx="2952328" cy="1080120"/>
          </a:xfrm>
          <a:prstGeom prst="cloudCallout">
            <a:avLst>
              <a:gd name="adj1" fmla="val -4430"/>
              <a:gd name="adj2" fmla="val 91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They are not smart enough these IT!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88680"/>
          </a:xfrm>
        </p:spPr>
        <p:txBody>
          <a:bodyPr/>
          <a:lstStyle/>
          <a:p>
            <a:pPr algn="ctr"/>
            <a:r>
              <a:rPr lang="en-GB" dirty="0" err="1" smtClean="0"/>
              <a:t>GenISIS</a:t>
            </a:r>
            <a:r>
              <a:rPr lang="en-GB" dirty="0" smtClean="0"/>
              <a:t> Tool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7571184" cy="4987936"/>
          </a:xfrm>
        </p:spPr>
        <p:txBody>
          <a:bodyPr/>
          <a:lstStyle/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9402" name="Picture 10" descr="http://www.lockdeck.com/icons_hires_spe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1563580" cy="1656184"/>
          </a:xfrm>
          <a:prstGeom prst="rect">
            <a:avLst/>
          </a:prstGeom>
          <a:noFill/>
        </p:spPr>
      </p:pic>
      <p:pic>
        <p:nvPicPr>
          <p:cNvPr id="59404" name="Picture 12" descr="http://icons.iconarchive.com/icons/iconarchive/red-orb-alphabet/256/Letter-B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720080" cy="720080"/>
          </a:xfrm>
          <a:prstGeom prst="rect">
            <a:avLst/>
          </a:prstGeom>
          <a:noFill/>
        </p:spPr>
      </p:pic>
      <p:pic>
        <p:nvPicPr>
          <p:cNvPr id="5941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429000"/>
            <a:ext cx="1008486" cy="438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ZoneTexte 41"/>
          <p:cNvSpPr txBox="1"/>
          <p:nvPr/>
        </p:nvSpPr>
        <p:spPr>
          <a:xfrm>
            <a:off x="899592" y="8367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-Generator of Insider Scenarios from an Information System-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4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301208"/>
            <a:ext cx="706487" cy="979597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611560" y="5805265"/>
            <a:ext cx="8436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CCL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6" name="Picture 6" descr="http://www.webhostingjams.com/wp-content/uploads/2013/02/malware-detect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132856"/>
            <a:ext cx="864096" cy="864096"/>
          </a:xfrm>
          <a:prstGeom prst="rect">
            <a:avLst/>
          </a:prstGeom>
          <a:noFill/>
        </p:spPr>
      </p:pic>
      <p:pic>
        <p:nvPicPr>
          <p:cNvPr id="57" name="Picture 9" descr="http://www.iobit.com/tpl/images/products/imffree/icon_256x2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348880"/>
            <a:ext cx="720080" cy="720080"/>
          </a:xfrm>
          <a:prstGeom prst="rect">
            <a:avLst/>
          </a:prstGeom>
          <a:noFill/>
        </p:spPr>
      </p:pic>
      <p:sp>
        <p:nvSpPr>
          <p:cNvPr id="58" name="Rectangle à coins arrondis 57"/>
          <p:cNvSpPr/>
          <p:nvPr/>
        </p:nvSpPr>
        <p:spPr>
          <a:xfrm>
            <a:off x="323528" y="1916832"/>
            <a:ext cx="1440160" cy="4680520"/>
          </a:xfrm>
          <a:prstGeom prst="roundRect">
            <a:avLst>
              <a:gd name="adj" fmla="val 112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à coins arrondis 58"/>
          <p:cNvSpPr/>
          <p:nvPr/>
        </p:nvSpPr>
        <p:spPr>
          <a:xfrm>
            <a:off x="323528" y="1268760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</a:t>
            </a:r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2195736" y="1916832"/>
            <a:ext cx="4536504" cy="4680520"/>
          </a:xfrm>
          <a:prstGeom prst="roundRect">
            <a:avLst>
              <a:gd name="adj" fmla="val 528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2267744" y="1268760"/>
            <a:ext cx="44644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GenISIS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7164288" y="1916832"/>
            <a:ext cx="864096" cy="4680520"/>
          </a:xfrm>
          <a:prstGeom prst="roundRect">
            <a:avLst>
              <a:gd name="adj" fmla="val 1998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droite 62"/>
          <p:cNvSpPr/>
          <p:nvPr/>
        </p:nvSpPr>
        <p:spPr>
          <a:xfrm>
            <a:off x="1763688" y="4077072"/>
            <a:ext cx="43204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0" name="AutoShape 10" descr="Résultat de recherche d'images pour &quot;java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2" name="AutoShape 12" descr="Résultat de recherche d'images pour &quot;java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4" name="AutoShape 14" descr="Résultat de recherche d'images pour &quot;java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56" name="Picture 16" descr="Afficher l'image d'origi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284984"/>
            <a:ext cx="720080" cy="720080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5148064" y="3697287"/>
            <a:ext cx="4571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api</a:t>
            </a:r>
            <a:endParaRPr lang="fr-FR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58" name="Picture 18" descr="Afficher l'image d'origi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2276872"/>
            <a:ext cx="1210218" cy="360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" name="Rectangle 64"/>
          <p:cNvSpPr/>
          <p:nvPr/>
        </p:nvSpPr>
        <p:spPr>
          <a:xfrm>
            <a:off x="2555776" y="2276872"/>
            <a:ext cx="105189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JBtools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68738" y="3429000"/>
            <a:ext cx="6351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BoB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2915816" y="270892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stCxn id="59415" idx="2"/>
          </p:cNvCxnSpPr>
          <p:nvPr/>
        </p:nvCxnSpPr>
        <p:spPr>
          <a:xfrm flipH="1">
            <a:off x="4355976" y="3867720"/>
            <a:ext cx="187" cy="64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2915816" y="4149080"/>
            <a:ext cx="3096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012160" y="2708920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2915816" y="3861048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60" name="AutoShape 20" descr="Résultat de recherche d'images pour &quot;report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62" name="AutoShape 22" descr="Résultat de recherche d'images pour &quot;report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4" name="Picture 24" descr="Afficher l'image d'origi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581128"/>
            <a:ext cx="1080120" cy="1080120"/>
          </a:xfrm>
          <a:prstGeom prst="rect">
            <a:avLst/>
          </a:prstGeom>
          <a:noFill/>
        </p:spPr>
      </p:pic>
      <p:sp>
        <p:nvSpPr>
          <p:cNvPr id="93" name="Rectangle 92"/>
          <p:cNvSpPr/>
          <p:nvPr/>
        </p:nvSpPr>
        <p:spPr>
          <a:xfrm>
            <a:off x="4788024" y="4994592"/>
            <a:ext cx="110075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1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Constraint</a:t>
            </a:r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</a:p>
          <a:p>
            <a:r>
              <a:rPr lang="fr-FR" sz="1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solving</a:t>
            </a:r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</a:p>
          <a:p>
            <a:r>
              <a:rPr lang="fr-FR" sz="1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problems</a:t>
            </a:r>
            <a:endParaRPr lang="fr-FR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9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6021288"/>
            <a:ext cx="1008486" cy="438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5" name="Connecteur droit avec flèche 94"/>
          <p:cNvCxnSpPr>
            <a:endCxn id="94" idx="0"/>
          </p:cNvCxnSpPr>
          <p:nvPr/>
        </p:nvCxnSpPr>
        <p:spPr>
          <a:xfrm flipH="1">
            <a:off x="4428171" y="5661248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563888" y="6361583"/>
            <a:ext cx="18722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Constraint</a:t>
            </a:r>
            <a:r>
              <a:rPr lang="fr-FR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solver</a:t>
            </a:r>
            <a:endParaRPr lang="fr-FR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9" name="Rectangle à coins arrondis 98"/>
          <p:cNvSpPr/>
          <p:nvPr/>
        </p:nvSpPr>
        <p:spPr>
          <a:xfrm>
            <a:off x="7164288" y="1268760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Out </a:t>
            </a:r>
            <a:endParaRPr lang="fr-FR" dirty="0"/>
          </a:p>
        </p:txBody>
      </p:sp>
      <p:sp>
        <p:nvSpPr>
          <p:cNvPr id="100" name="Flèche droite 99"/>
          <p:cNvSpPr/>
          <p:nvPr/>
        </p:nvSpPr>
        <p:spPr>
          <a:xfrm>
            <a:off x="6732240" y="4077072"/>
            <a:ext cx="43204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2060848"/>
            <a:ext cx="419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3573016"/>
            <a:ext cx="419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5085184"/>
            <a:ext cx="419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93" grpId="0"/>
      <p:bldP spid="97" grpId="0"/>
      <p:bldP spid="99" grpId="0" animBg="1"/>
      <p:bldP spid="1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 bwMode="auto">
          <a:xfrm>
            <a:off x="5148064" y="1143000"/>
            <a:ext cx="3670499" cy="2057400"/>
          </a:xfrm>
        </p:spPr>
        <p:txBody>
          <a:bodyPr/>
          <a:lstStyle/>
          <a:p>
            <a:pPr eaLnBrk="1" hangingPunct="1"/>
            <a: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9225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73F49-ADB0-4C90-9536-30DE8D3C7B63}" type="slidenum">
              <a:rPr lang="fr-FR">
                <a:solidFill>
                  <a:schemeClr val="tx2"/>
                </a:solidFill>
              </a:rPr>
              <a:pPr/>
              <a:t>21</a:t>
            </a:fld>
            <a:endParaRPr lang="fr-FR">
              <a:solidFill>
                <a:schemeClr val="tx2"/>
              </a:solidFill>
            </a:endParaRPr>
          </a:p>
        </p:txBody>
      </p:sp>
      <p:pic>
        <p:nvPicPr>
          <p:cNvPr id="9" name="Picture 2" descr="C:\Documents and Settings\Amiroushka\Mes documents\Mes images\Photo\Flash Rym\icons\Icon Pack [500.000 icone Windows Vista, XP, Linux, Ubuntu, Mac, Leopard] [Object Dock,Rocketdock,\Icone (png)\Shutdown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2016224" cy="2016224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9416"/>
            <a:ext cx="7571184" cy="4051832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GenISIS</a:t>
            </a:r>
            <a:r>
              <a:rPr lang="en-GB" dirty="0" smtClean="0"/>
              <a:t> was able to extract 9 scenarios.</a:t>
            </a:r>
          </a:p>
          <a:p>
            <a:pPr lvl="2"/>
            <a:r>
              <a:rPr lang="en-GB" dirty="0" smtClean="0"/>
              <a:t>2 real attacks: allowed in the security model.</a:t>
            </a:r>
          </a:p>
          <a:p>
            <a:pPr lvl="2"/>
            <a:r>
              <a:rPr lang="en-GB" dirty="0" smtClean="0"/>
              <a:t>7 fake attacks: not allowed in the security model</a:t>
            </a:r>
            <a:r>
              <a:rPr lang="en-GB" dirty="0" smtClean="0"/>
              <a:t>.</a:t>
            </a:r>
          </a:p>
          <a:p>
            <a:pPr lvl="2">
              <a:buNone/>
            </a:pPr>
            <a:endParaRPr lang="en-GB" dirty="0" smtClean="0"/>
          </a:p>
          <a:p>
            <a:r>
              <a:rPr lang="en-GB" dirty="0" smtClean="0"/>
              <a:t>A model-checker (</a:t>
            </a:r>
            <a:r>
              <a:rPr lang="en-GB" dirty="0" err="1" smtClean="0"/>
              <a:t>i.e</a:t>
            </a:r>
            <a:r>
              <a:rPr lang="en-GB" dirty="0" smtClean="0"/>
              <a:t> </a:t>
            </a:r>
            <a:r>
              <a:rPr lang="en-GB" dirty="0" err="1" smtClean="0"/>
              <a:t>ProB</a:t>
            </a:r>
            <a:r>
              <a:rPr lang="en-GB" dirty="0" smtClean="0"/>
              <a:t>) extracted the same attacks after exploring more than 1500 states and 36000 </a:t>
            </a:r>
            <a:r>
              <a:rPr lang="en-GB" dirty="0" smtClean="0"/>
              <a:t>transitions.</a:t>
            </a:r>
          </a:p>
          <a:p>
            <a:endParaRPr lang="en-GB" dirty="0" smtClean="0"/>
          </a:p>
          <a:p>
            <a:r>
              <a:rPr lang="en-GB" dirty="0" err="1" smtClean="0"/>
              <a:t>GenISIS</a:t>
            </a:r>
            <a:r>
              <a:rPr lang="en-GB" dirty="0" smtClean="0"/>
              <a:t> was </a:t>
            </a:r>
            <a:r>
              <a:rPr lang="en-GB" sz="2800" dirty="0" err="1" smtClean="0">
                <a:solidFill>
                  <a:prstClr val="black"/>
                </a:solidFill>
              </a:rPr>
              <a:t>Was</a:t>
            </a:r>
            <a:r>
              <a:rPr lang="en-GB" sz="2800" dirty="0" smtClean="0">
                <a:solidFill>
                  <a:prstClr val="black"/>
                </a:solidFill>
              </a:rPr>
              <a:t> successfully tested on 5 case studies.</a:t>
            </a:r>
          </a:p>
          <a:p>
            <a:endParaRPr lang="en-GB" dirty="0" smtClean="0"/>
          </a:p>
          <a:p>
            <a:pPr lvl="2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524328" y="6629400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2299" name="Picture 11" descr="logo.png, 9,0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49888"/>
            <a:ext cx="1959426" cy="1008112"/>
          </a:xfrm>
          <a:prstGeom prst="rect">
            <a:avLst/>
          </a:prstGeom>
          <a:noFill/>
        </p:spPr>
      </p:pic>
      <p:sp>
        <p:nvSpPr>
          <p:cNvPr id="41" name="ZoneTexte 40"/>
          <p:cNvSpPr txBox="1"/>
          <p:nvPr/>
        </p:nvSpPr>
        <p:spPr>
          <a:xfrm>
            <a:off x="2339752" y="57663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Try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,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on open source in:  </a:t>
            </a:r>
          </a:p>
          <a:p>
            <a:r>
              <a:rPr lang="fr-FR" sz="2400" dirty="0" smtClean="0">
                <a:hlinkClick r:id="rId3"/>
              </a:rPr>
              <a:t>http://genisis.forge.imag.fr</a:t>
            </a:r>
            <a:r>
              <a:rPr lang="fr-FR" sz="2400" dirty="0" smtClean="0"/>
              <a:t>/</a:t>
            </a:r>
            <a:endParaRPr lang="fr-FR" sz="2400" dirty="0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457200" y="188640"/>
            <a:ext cx="7239000" cy="86409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fr-F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" name="Picture 2" descr="C:\Documents and Settings\Amiroushka\Mes documents\Mes images\Photo\Flash Rym\icons\Icon Pack [500.000 icone Windows Vista, XP, Linux, Ubuntu, Mac, Leopard] [Object Dock,Rocketdock,\Icone (png)\Shutdown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0"/>
            <a:ext cx="1403680" cy="140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idx="1"/>
          </p:nvPr>
        </p:nvSpPr>
        <p:spPr>
          <a:xfrm>
            <a:off x="722950" y="1041002"/>
            <a:ext cx="4206240" cy="4206240"/>
          </a:xfrm>
        </p:spPr>
      </p:sp>
      <p:sp>
        <p:nvSpPr>
          <p:cNvPr id="10" name="ZoneTexte 9"/>
          <p:cNvSpPr txBox="1"/>
          <p:nvPr/>
        </p:nvSpPr>
        <p:spPr>
          <a:xfrm>
            <a:off x="857224" y="1857364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smtClean="0"/>
              <a:t>Thanks for your attention</a:t>
            </a:r>
            <a:endParaRPr lang="en-GB" sz="5400" b="1"/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8215338" y="6357958"/>
            <a:ext cx="857224" cy="428604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7A9DB-D9EB-4C8B-8854-2A60F81702E2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098" name="Picture 2" descr="C:\Documents and Settings\Amiroushka\Bureau\Icon Pack [500.000 icone Windows Vista, XP, Linux, Ubuntu, Mac, Leopard] [Object Dock,Rocketdock,Sidebar,Gadgets,Widget, Wallpapers,temi] [256x256 pixel]\Icone (png)\Blu Style png 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2088232" cy="2088232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A9DB-D9EB-4C8B-8854-2A60F81702E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fr-FR" altLang="fr-FR" sz="4000" dirty="0" err="1" smtClean="0"/>
              <a:t>secure</a:t>
            </a:r>
            <a:r>
              <a:rPr lang="fr-FR" altLang="fr-FR" sz="4000" dirty="0" smtClean="0"/>
              <a:t> IS </a:t>
            </a:r>
            <a:r>
              <a:rPr lang="fr-FR" altLang="fr-FR" sz="4000" dirty="0" err="1" smtClean="0"/>
              <a:t>Modeling</a:t>
            </a:r>
            <a:endParaRPr lang="fr-FR" altLang="fr-FR" sz="40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95188" y="4508500"/>
            <a:ext cx="1944688" cy="2232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>
                <a:latin typeface="Calibri" charset="0"/>
                <a:ea typeface="ＭＳ Ｐゴシック" charset="0"/>
                <a:cs typeface="Arial" charset="0"/>
              </a:rPr>
              <a:t>Functional</a:t>
            </a:r>
          </a:p>
          <a:p>
            <a:pPr algn="ctr">
              <a:defRPr/>
            </a:pPr>
            <a:r>
              <a:rPr lang="fr-FR">
                <a:latin typeface="Calibri" charset="0"/>
                <a:ea typeface="ＭＳ Ｐゴシック" charset="0"/>
                <a:cs typeface="Arial" charset="0"/>
              </a:rPr>
              <a:t>Formal Model</a:t>
            </a:r>
          </a:p>
          <a:p>
            <a:pPr algn="ctr">
              <a:defRPr/>
            </a:pPr>
            <a:endParaRPr lang="fr-FR">
              <a:latin typeface="Calibri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fr-FR">
              <a:latin typeface="Calibri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fr-FR">
              <a:latin typeface="Calibri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113" y="4508500"/>
            <a:ext cx="1800225" cy="2233613"/>
            <a:chOff x="703" y="2840"/>
            <a:chExt cx="1134" cy="1407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V="1">
              <a:off x="1746" y="2840"/>
              <a:ext cx="0" cy="14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703" y="3521"/>
              <a:ext cx="1134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600">
                  <a:latin typeface="Calibri" charset="0"/>
                  <a:ea typeface="ＭＳ Ｐゴシック" charset="0"/>
                  <a:cs typeface="Arial" charset="0"/>
                </a:rPr>
                <a:t>readMedicalRecord</a:t>
              </a: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703" y="3748"/>
              <a:ext cx="1134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600">
                  <a:latin typeface="Calibri" charset="0"/>
                  <a:ea typeface="ＭＳ Ｐゴシック" charset="0"/>
                  <a:cs typeface="Arial" charset="0"/>
                </a:rPr>
                <a:t>joinHospital</a:t>
              </a: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703" y="3974"/>
              <a:ext cx="1134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000">
                  <a:latin typeface="Calibri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703" y="3521"/>
              <a:ext cx="10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703" y="3702"/>
              <a:ext cx="10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V="1">
              <a:off x="703" y="3748"/>
              <a:ext cx="10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703" y="3974"/>
              <a:ext cx="10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V="1">
              <a:off x="703" y="3929"/>
              <a:ext cx="10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V="1">
              <a:off x="703" y="4156"/>
              <a:ext cx="10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</p:grpSp>
      <p:pic>
        <p:nvPicPr>
          <p:cNvPr id="29" name="Picture 14" descr="MC900434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476" y="4437063"/>
            <a:ext cx="10033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346351" y="5373688"/>
            <a:ext cx="866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alibri" charset="0"/>
                <a:ea typeface="ＭＳ Ｐゴシック" charset="0"/>
                <a:cs typeface="Arial" charset="0"/>
              </a:rPr>
              <a:t>Analyst</a:t>
            </a: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075138" y="4508500"/>
            <a:ext cx="2089150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>
                <a:latin typeface="Calibri" charset="0"/>
                <a:ea typeface="ＭＳ Ｐゴシック" charset="0"/>
                <a:cs typeface="Arial" charset="0"/>
              </a:rPr>
              <a:t>Security</a:t>
            </a:r>
          </a:p>
          <a:p>
            <a:pPr algn="ctr">
              <a:defRPr/>
            </a:pPr>
            <a:r>
              <a:rPr lang="fr-FR">
                <a:latin typeface="Calibri" charset="0"/>
                <a:ea typeface="ＭＳ Ｐゴシック" charset="0"/>
                <a:cs typeface="Arial" charset="0"/>
              </a:rPr>
              <a:t>Formal Model</a:t>
            </a:r>
          </a:p>
          <a:p>
            <a:pPr algn="ctr">
              <a:defRPr/>
            </a:pPr>
            <a:endParaRPr lang="fr-FR">
              <a:latin typeface="Calibri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fr-FR">
              <a:latin typeface="Calibri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fr-F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003701" y="41497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 sz="2000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219601" y="5589588"/>
            <a:ext cx="1944687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600">
                <a:latin typeface="Calibri" charset="0"/>
                <a:ea typeface="ＭＳ Ｐゴシック" charset="0"/>
                <a:cs typeface="Arial" charset="0"/>
              </a:rPr>
              <a:t>SecReadMedicalRecord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5219601" y="5949950"/>
            <a:ext cx="1944687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600">
                <a:latin typeface="Calibri" charset="0"/>
                <a:ea typeface="ＭＳ Ｐゴシック" charset="0"/>
                <a:cs typeface="Arial" charset="0"/>
              </a:rPr>
              <a:t>SecJoinHospital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5219601" y="6308725"/>
            <a:ext cx="1944687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000">
                <a:latin typeface="Calibri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19601" y="5589588"/>
            <a:ext cx="1944687" cy="1008062"/>
            <a:chOff x="3107" y="3521"/>
            <a:chExt cx="1127" cy="635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V="1">
              <a:off x="3107" y="3521"/>
              <a:ext cx="1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3107" y="3702"/>
              <a:ext cx="1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3107" y="3748"/>
              <a:ext cx="1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 flipV="1">
              <a:off x="3107" y="3974"/>
              <a:ext cx="1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 flipV="1">
              <a:off x="3107" y="3929"/>
              <a:ext cx="1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flipV="1">
              <a:off x="3107" y="4156"/>
              <a:ext cx="1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" name="Line 29"/>
          <p:cNvSpPr>
            <a:spLocks noChangeShapeType="1"/>
          </p:cNvSpPr>
          <p:nvPr/>
        </p:nvSpPr>
        <p:spPr bwMode="auto">
          <a:xfrm flipH="1">
            <a:off x="2339876" y="5734050"/>
            <a:ext cx="2735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H="1">
            <a:off x="2339876" y="6092825"/>
            <a:ext cx="2735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</a:endParaRPr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 flipH="1">
            <a:off x="2339876" y="6453188"/>
            <a:ext cx="2735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338288" y="4868863"/>
            <a:ext cx="863600" cy="647700"/>
            <a:chOff x="1292" y="3067"/>
            <a:chExt cx="544" cy="408"/>
          </a:xfrm>
        </p:grpSpPr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1292" y="3067"/>
              <a:ext cx="544" cy="408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1383" y="3158"/>
              <a:ext cx="3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800">
                  <a:latin typeface="Calibri" charset="0"/>
                  <a:ea typeface="ＭＳ Ｐゴシック" charset="0"/>
                  <a:cs typeface="Arial" charset="0"/>
                </a:rPr>
                <a:t>V&amp;V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211538" y="4868863"/>
            <a:ext cx="863600" cy="647700"/>
            <a:chOff x="1292" y="3067"/>
            <a:chExt cx="544" cy="408"/>
          </a:xfrm>
        </p:grpSpPr>
        <p:sp>
          <p:nvSpPr>
            <p:cNvPr id="50" name="AutoShape 44"/>
            <p:cNvSpPr>
              <a:spLocks noChangeArrowheads="1"/>
            </p:cNvSpPr>
            <p:nvPr/>
          </p:nvSpPr>
          <p:spPr bwMode="auto">
            <a:xfrm>
              <a:off x="1292" y="3067"/>
              <a:ext cx="544" cy="408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" name="Text Box 45"/>
            <p:cNvSpPr txBox="1">
              <a:spLocks noChangeArrowheads="1"/>
            </p:cNvSpPr>
            <p:nvPr/>
          </p:nvSpPr>
          <p:spPr bwMode="auto">
            <a:xfrm>
              <a:off x="1383" y="3158"/>
              <a:ext cx="3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800">
                  <a:latin typeface="Calibri" charset="0"/>
                  <a:ea typeface="ＭＳ Ｐゴシック" charset="0"/>
                  <a:cs typeface="Arial" charset="0"/>
                </a:rPr>
                <a:t>V&amp;V</a:t>
              </a:r>
            </a:p>
          </p:txBody>
        </p:sp>
      </p:grpSp>
      <p:sp>
        <p:nvSpPr>
          <p:cNvPr id="52" name="AutoShape 46"/>
          <p:cNvSpPr>
            <a:spLocks noChangeArrowheads="1"/>
          </p:cNvSpPr>
          <p:nvPr/>
        </p:nvSpPr>
        <p:spPr bwMode="auto">
          <a:xfrm flipV="1">
            <a:off x="439638" y="2895600"/>
            <a:ext cx="2819400" cy="9144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r>
              <a:rPr lang="fr-FR" sz="1800" dirty="0" err="1">
                <a:latin typeface="Arial" charset="0"/>
                <a:ea typeface="ＭＳ Ｐゴシック" charset="0"/>
              </a:rPr>
              <a:t>Functional</a:t>
            </a:r>
            <a:r>
              <a:rPr lang="fr-FR" sz="1800" dirty="0">
                <a:latin typeface="Arial" charset="0"/>
                <a:ea typeface="ＭＳ Ｐゴシック" charset="0"/>
              </a:rPr>
              <a:t> Model</a:t>
            </a:r>
          </a:p>
          <a:p>
            <a:pPr algn="ctr">
              <a:defRPr/>
            </a:pPr>
            <a:r>
              <a:rPr lang="fr-FR" sz="1800" dirty="0">
                <a:latin typeface="Arial" charset="0"/>
                <a:ea typeface="ＭＳ Ｐゴシック" charset="0"/>
              </a:rPr>
              <a:t>(</a:t>
            </a:r>
            <a:r>
              <a:rPr lang="fr-FR" sz="1800" dirty="0" err="1">
                <a:latin typeface="Arial" charset="0"/>
                <a:ea typeface="ＭＳ Ｐゴシック" charset="0"/>
              </a:rPr>
              <a:t>e.g</a:t>
            </a:r>
            <a:r>
              <a:rPr lang="fr-FR" sz="1800" dirty="0">
                <a:latin typeface="Arial" charset="0"/>
                <a:ea typeface="ＭＳ Ｐゴシック" charset="0"/>
              </a:rPr>
              <a:t>. Class </a:t>
            </a:r>
            <a:r>
              <a:rPr lang="fr-FR" sz="1800" dirty="0" err="1">
                <a:latin typeface="Arial" charset="0"/>
                <a:ea typeface="ＭＳ Ｐゴシック" charset="0"/>
              </a:rPr>
              <a:t>diagram</a:t>
            </a:r>
            <a:r>
              <a:rPr lang="fr-FR" sz="1800" dirty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53" name="AutoShape 47"/>
          <p:cNvSpPr>
            <a:spLocks noChangeArrowheads="1"/>
          </p:cNvSpPr>
          <p:nvPr/>
        </p:nvSpPr>
        <p:spPr bwMode="auto">
          <a:xfrm flipV="1">
            <a:off x="4630638" y="2895600"/>
            <a:ext cx="2438400" cy="914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r>
              <a:rPr lang="fr-FR" sz="1800">
                <a:latin typeface="Arial" charset="0"/>
                <a:ea typeface="ＭＳ Ｐゴシック" charset="0"/>
              </a:rPr>
              <a:t>Security Model</a:t>
            </a:r>
          </a:p>
          <a:p>
            <a:pPr algn="ctr">
              <a:defRPr/>
            </a:pPr>
            <a:r>
              <a:rPr lang="fr-FR" sz="1800">
                <a:latin typeface="Arial" charset="0"/>
                <a:ea typeface="ＭＳ Ｐゴシック" charset="0"/>
              </a:rPr>
              <a:t>(e.g. SecureUML)</a:t>
            </a:r>
          </a:p>
        </p:txBody>
      </p:sp>
      <p:sp>
        <p:nvSpPr>
          <p:cNvPr id="54" name="Line 48"/>
          <p:cNvSpPr>
            <a:spLocks noChangeShapeType="1"/>
          </p:cNvSpPr>
          <p:nvPr/>
        </p:nvSpPr>
        <p:spPr bwMode="auto">
          <a:xfrm flipH="1">
            <a:off x="3259038" y="3352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</a:endParaRPr>
          </a:p>
        </p:txBody>
      </p:sp>
      <p:sp>
        <p:nvSpPr>
          <p:cNvPr id="55" name="Rectangle 50"/>
          <p:cNvSpPr txBox="1">
            <a:spLocks noChangeArrowheads="1"/>
          </p:cNvSpPr>
          <p:nvPr/>
        </p:nvSpPr>
        <p:spPr>
          <a:xfrm>
            <a:off x="1403648" y="1196752"/>
            <a:ext cx="6768752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charset="0"/>
              <a:buChar char="w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(class diagram) to model functional behavior.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charset="0"/>
              <a:buChar char="w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SecureUML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model security rules (RBAC model).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charset="0"/>
              <a:buChar char="w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 translated into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order to validate them separately.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charset="0"/>
              <a:buChar char="w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 and model-checking techniques are used to validate both of them.</a:t>
            </a: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820638" y="38862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</a:endParaRPr>
          </a:p>
        </p:txBody>
      </p:sp>
      <p:sp>
        <p:nvSpPr>
          <p:cNvPr id="57" name="AutoShape 52"/>
          <p:cNvSpPr>
            <a:spLocks noChangeArrowheads="1"/>
          </p:cNvSpPr>
          <p:nvPr/>
        </p:nvSpPr>
        <p:spPr bwMode="auto">
          <a:xfrm>
            <a:off x="5621238" y="38862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2100163" y="3922713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Arial" charset="0"/>
                <a:ea typeface="ＭＳ Ｐゴシック" charset="0"/>
              </a:rPr>
              <a:t>Model transformation into B</a:t>
            </a:r>
          </a:p>
        </p:txBody>
      </p:sp>
      <p:sp>
        <p:nvSpPr>
          <p:cNvPr id="59" name="Line 54"/>
          <p:cNvSpPr>
            <a:spLocks noChangeShapeType="1"/>
          </p:cNvSpPr>
          <p:nvPr/>
        </p:nvSpPr>
        <p:spPr bwMode="auto">
          <a:xfrm flipH="1">
            <a:off x="1430238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</a:endParaRPr>
          </a:p>
        </p:txBody>
      </p:sp>
      <p:sp>
        <p:nvSpPr>
          <p:cNvPr id="60" name="Line 55"/>
          <p:cNvSpPr>
            <a:spLocks noChangeShapeType="1"/>
          </p:cNvSpPr>
          <p:nvPr/>
        </p:nvSpPr>
        <p:spPr bwMode="auto">
          <a:xfrm>
            <a:off x="5087838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943422" y="4797420"/>
            <a:ext cx="2110256" cy="1874841"/>
            <a:chOff x="1678" y="3022"/>
            <a:chExt cx="1351" cy="1181"/>
          </a:xfrm>
        </p:grpSpPr>
        <p:sp>
          <p:nvSpPr>
            <p:cNvPr id="62" name="Line 33"/>
            <p:cNvSpPr>
              <a:spLocks noChangeShapeType="1"/>
            </p:cNvSpPr>
            <p:nvPr/>
          </p:nvSpPr>
          <p:spPr bwMode="auto">
            <a:xfrm flipH="1" flipV="1">
              <a:off x="1746" y="3612"/>
              <a:ext cx="862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 flipH="1" flipV="1">
              <a:off x="1746" y="3839"/>
              <a:ext cx="862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4" name="Line 35"/>
            <p:cNvSpPr>
              <a:spLocks noChangeShapeType="1"/>
            </p:cNvSpPr>
            <p:nvPr/>
          </p:nvSpPr>
          <p:spPr bwMode="auto">
            <a:xfrm flipH="1">
              <a:off x="1701" y="4020"/>
              <a:ext cx="907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</a:endParaRPr>
            </a:p>
          </p:txBody>
        </p:sp>
        <p:pic>
          <p:nvPicPr>
            <p:cNvPr id="65" name="Picture 36" descr="MC9004326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9" y="3521"/>
              <a:ext cx="545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>
              <a:off x="2472" y="3970"/>
              <a:ext cx="55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 smtClean="0">
                  <a:latin typeface="Calibri" charset="0"/>
                  <a:ea typeface="ＭＳ Ｐゴシック" charset="0"/>
                  <a:cs typeface="Arial" charset="0"/>
                </a:rPr>
                <a:t>Analyst</a:t>
              </a:r>
              <a:endParaRPr lang="en-US" sz="1800" dirty="0"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" name="Text Box 38"/>
            <p:cNvSpPr txBox="1">
              <a:spLocks noChangeArrowheads="1"/>
            </p:cNvSpPr>
            <p:nvPr/>
          </p:nvSpPr>
          <p:spPr bwMode="auto">
            <a:xfrm>
              <a:off x="1678" y="3022"/>
              <a:ext cx="87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 smtClean="0">
                  <a:latin typeface="Calibri" charset="0"/>
                  <a:ea typeface="ＭＳ Ｐゴシック" charset="0"/>
                  <a:cs typeface="Arial" charset="0"/>
                </a:rPr>
                <a:t>Proof </a:t>
              </a:r>
              <a:endParaRPr lang="en-US" dirty="0" smtClean="0">
                <a:latin typeface="Calibri" charset="0"/>
                <a:ea typeface="ＭＳ Ｐゴシック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1800" dirty="0" smtClean="0">
                  <a:latin typeface="Calibri" charset="0"/>
                  <a:ea typeface="ＭＳ Ｐゴシック" charset="0"/>
                  <a:cs typeface="Arial" charset="0"/>
                </a:rPr>
                <a:t>Tests</a:t>
              </a:r>
            </a:p>
            <a:p>
              <a:pPr algn="ctr">
                <a:defRPr/>
              </a:pPr>
              <a:r>
                <a:rPr lang="en-US" sz="1800" dirty="0" smtClean="0">
                  <a:latin typeface="Calibri" charset="0"/>
                  <a:ea typeface="ＭＳ Ｐゴシック" charset="0"/>
                  <a:cs typeface="Arial" charset="0"/>
                </a:rPr>
                <a:t> model-checking</a:t>
              </a:r>
              <a:endParaRPr lang="en-US" sz="1800" dirty="0"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68" name="Picture 2" descr="logo2.gif, 9,0k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97" y="1268760"/>
            <a:ext cx="1360951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Espace réservé du numéro de diapositive 67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  <p:bldP spid="31" grpId="0" animBg="1"/>
      <p:bldP spid="33" grpId="0" animBg="1"/>
      <p:bldP spid="34" grpId="0" animBg="1"/>
      <p:bldP spid="35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fr-FR" sz="4000" dirty="0" smtClean="0"/>
              <a:t>Contextual constraints</a:t>
            </a:r>
            <a:br>
              <a:rPr lang="en-US" altLang="fr-FR" sz="4000" dirty="0" smtClean="0"/>
            </a:br>
            <a:r>
              <a:rPr lang="en-US" altLang="fr-FR" sz="4000" dirty="0" smtClean="0"/>
              <a:t>for permissions</a:t>
            </a:r>
            <a:endParaRPr lang="en-US" altLang="fr-FR" sz="4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9416"/>
            <a:ext cx="8172400" cy="4987936"/>
          </a:xfrm>
        </p:spPr>
        <p:txBody>
          <a:bodyPr>
            <a:normAutofit fontScale="77500" lnSpcReduction="20000"/>
          </a:bodyPr>
          <a:lstStyle/>
          <a:p>
            <a:r>
              <a:rPr lang="en-US" altLang="fr-FR" sz="2800" dirty="0" smtClean="0"/>
              <a:t>Also called «</a:t>
            </a:r>
            <a:r>
              <a:rPr lang="en-US" altLang="fr-FR" sz="2800" b="1" dirty="0" smtClean="0"/>
              <a:t>authorization constraints</a:t>
            </a:r>
            <a:r>
              <a:rPr lang="en-US" altLang="fr-FR" sz="2800" dirty="0" smtClean="0"/>
              <a:t>» in </a:t>
            </a:r>
            <a:r>
              <a:rPr lang="en-US" altLang="fr-FR" sz="2800" dirty="0" err="1" smtClean="0"/>
              <a:t>SecureUML</a:t>
            </a:r>
            <a:r>
              <a:rPr lang="en-US" altLang="fr-FR" sz="2800" dirty="0" smtClean="0"/>
              <a:t>, or «</a:t>
            </a:r>
            <a:r>
              <a:rPr lang="en-US" altLang="fr-FR" sz="2800" b="1" dirty="0" smtClean="0"/>
              <a:t>programmatic access control</a:t>
            </a:r>
            <a:r>
              <a:rPr lang="en-US" altLang="fr-FR" sz="2800" dirty="0" smtClean="0"/>
              <a:t>».</a:t>
            </a:r>
          </a:p>
          <a:p>
            <a:pPr>
              <a:buNone/>
            </a:pPr>
            <a:endParaRPr lang="en-US" altLang="fr-FR" sz="2800" dirty="0" smtClean="0"/>
          </a:p>
          <a:p>
            <a:r>
              <a:rPr lang="en-US" altLang="fr-FR" sz="2800" dirty="0" smtClean="0"/>
              <a:t>Associated to permission rules.</a:t>
            </a:r>
          </a:p>
          <a:p>
            <a:pPr>
              <a:buNone/>
            </a:pPr>
            <a:endParaRPr lang="en-US" altLang="fr-FR" sz="2800" dirty="0" smtClean="0"/>
          </a:p>
          <a:p>
            <a:r>
              <a:rPr lang="en-US" altLang="fr-FR" sz="2800" dirty="0" smtClean="0">
                <a:solidFill>
                  <a:srgbClr val="FF0000"/>
                </a:solidFill>
              </a:rPr>
              <a:t>Refer to elements of both </a:t>
            </a:r>
            <a:r>
              <a:rPr lang="en-US" altLang="fr-FR" sz="2800" dirty="0" smtClean="0">
                <a:solidFill>
                  <a:srgbClr val="FF0000"/>
                </a:solidFill>
              </a:rPr>
              <a:t>models, then t</a:t>
            </a:r>
            <a:r>
              <a:rPr lang="en-US" altLang="fr-FR" sz="2800" dirty="0" smtClean="0">
                <a:solidFill>
                  <a:srgbClr val="FF0000"/>
                </a:solidFill>
              </a:rPr>
              <a:t>heir </a:t>
            </a:r>
            <a:r>
              <a:rPr lang="en-US" altLang="fr-FR" sz="2800" dirty="0" smtClean="0">
                <a:solidFill>
                  <a:srgbClr val="FF0000"/>
                </a:solidFill>
              </a:rPr>
              <a:t>validation must take both models into account!</a:t>
            </a:r>
          </a:p>
          <a:p>
            <a:endParaRPr lang="en-US" altLang="fr-FR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fr-FR" sz="2800" dirty="0" smtClean="0">
              <a:solidFill>
                <a:srgbClr val="FF0000"/>
              </a:solidFill>
            </a:endParaRPr>
          </a:p>
          <a:p>
            <a:r>
              <a:rPr lang="en-US" altLang="fr-FR" sz="2800" dirty="0" smtClean="0"/>
              <a:t>For example :</a:t>
            </a:r>
          </a:p>
          <a:p>
            <a:pPr lvl="1"/>
            <a:r>
              <a:rPr lang="en-US" altLang="fr-FR" sz="2400" dirty="0" smtClean="0"/>
              <a:t>The </a:t>
            </a:r>
            <a:r>
              <a:rPr lang="en-US" altLang="fr-FR" sz="2400" i="1" dirty="0" smtClean="0">
                <a:solidFill>
                  <a:schemeClr val="accent2"/>
                </a:solidFill>
              </a:rPr>
              <a:t>current</a:t>
            </a:r>
            <a:r>
              <a:rPr lang="en-US" altLang="fr-FR" sz="2400" dirty="0" smtClean="0">
                <a:solidFill>
                  <a:schemeClr val="accent2"/>
                </a:solidFill>
              </a:rPr>
              <a:t> </a:t>
            </a:r>
            <a:r>
              <a:rPr lang="en-US" altLang="fr-FR" sz="2400" i="1" dirty="0" smtClean="0">
                <a:solidFill>
                  <a:schemeClr val="accent2"/>
                </a:solidFill>
              </a:rPr>
              <a:t>user</a:t>
            </a:r>
            <a:r>
              <a:rPr lang="en-US" altLang="fr-FR" sz="2400" dirty="0" smtClean="0"/>
              <a:t> must be the </a:t>
            </a:r>
            <a:r>
              <a:rPr lang="en-US" altLang="fr-FR" sz="2400" i="1" dirty="0" smtClean="0">
                <a:solidFill>
                  <a:schemeClr val="accent2"/>
                </a:solidFill>
              </a:rPr>
              <a:t>owner</a:t>
            </a:r>
            <a:r>
              <a:rPr lang="en-US" altLang="fr-FR" sz="2400" dirty="0" smtClean="0"/>
              <a:t> of the object</a:t>
            </a:r>
          </a:p>
          <a:p>
            <a:pPr lvl="1">
              <a:buFontTx/>
              <a:buNone/>
            </a:pPr>
            <a:r>
              <a:rPr lang="en-US" altLang="fr-F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</a:t>
            </a:r>
            <a:r>
              <a:rPr lang="en-US" altLang="fr-FR" sz="2400" i="1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en-US" altLang="fr-FR" sz="2400" i="1" dirty="0" smtClean="0">
                <a:solidFill>
                  <a:schemeClr val="accent2"/>
                </a:solidFill>
              </a:rPr>
              <a:t>current user</a:t>
            </a:r>
            <a:r>
              <a:rPr lang="en-US" altLang="fr-FR" sz="2400" dirty="0" smtClean="0"/>
              <a:t> refers to the security model</a:t>
            </a:r>
          </a:p>
          <a:p>
            <a:pPr lvl="1">
              <a:buNone/>
            </a:pPr>
            <a:r>
              <a:rPr lang="en-US" altLang="fr-FR" sz="2400" i="1" dirty="0" smtClean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US" altLang="fr-FR" sz="2400" i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fr-FR" sz="2400" i="1" dirty="0" smtClean="0">
                <a:solidFill>
                  <a:schemeClr val="accent2"/>
                </a:solidFill>
              </a:rPr>
              <a:t>owner</a:t>
            </a:r>
            <a:r>
              <a:rPr lang="en-US" altLang="fr-FR" sz="2400" dirty="0" smtClean="0"/>
              <a:t> </a:t>
            </a:r>
            <a:r>
              <a:rPr lang="en-US" altLang="fr-FR" sz="2400" dirty="0" smtClean="0"/>
              <a:t>is an association defined in the functional model</a:t>
            </a:r>
          </a:p>
          <a:p>
            <a:pPr>
              <a:buNone/>
            </a:pPr>
            <a:r>
              <a:rPr lang="en-US" altLang="fr-FR" sz="2400" dirty="0" smtClean="0">
                <a:sym typeface="Wingdings" pitchFamily="2" charset="2"/>
              </a:rPr>
              <a:t>	</a:t>
            </a:r>
            <a:r>
              <a:rPr lang="en-US" altLang="fr-FR" sz="2400" dirty="0" smtClean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US" altLang="fr-FR" sz="2400" dirty="0" smtClean="0">
                <a:sym typeface="Wingdings" pitchFamily="2" charset="2"/>
              </a:rPr>
              <a:t> </a:t>
            </a:r>
            <a:r>
              <a:rPr lang="en-US" altLang="fr-FR" sz="2800" dirty="0" smtClean="0"/>
              <a:t> </a:t>
            </a:r>
            <a:r>
              <a:rPr lang="en-US" altLang="fr-FR" sz="2800" dirty="0" smtClean="0"/>
              <a:t>a change of ownership leads to changes in permissions</a:t>
            </a:r>
          </a:p>
          <a:p>
            <a:pPr lvl="1">
              <a:buFontTx/>
              <a:buNone/>
            </a:pPr>
            <a:endParaRPr lang="en-US" alt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638132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tx2"/>
                </a:solidFill>
              </a:rPr>
              <a:t>[</a:t>
            </a:r>
            <a:r>
              <a:rPr lang="en-US" sz="1400" dirty="0" smtClean="0">
                <a:solidFill>
                  <a:schemeClr val="tx2"/>
                </a:solidFill>
              </a:rPr>
              <a:t>Yves LEDRU, </a:t>
            </a:r>
            <a:r>
              <a:rPr lang="en-US" altLang="fr-FR" sz="1400" dirty="0" smtClean="0">
                <a:solidFill>
                  <a:schemeClr val="tx2"/>
                </a:solidFill>
              </a:rPr>
              <a:t>Overture Workshop, Aarhus, August 2013</a:t>
            </a:r>
            <a:r>
              <a:rPr lang="fr-FR" altLang="fr-FR" sz="1400" dirty="0" smtClean="0">
                <a:solidFill>
                  <a:schemeClr val="tx2"/>
                </a:solidFill>
              </a:rPr>
              <a:t>]</a:t>
            </a:r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A9DB-D9EB-4C8B-8854-2A60F81702E2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86409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8172400" cy="5445224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Advantages of the proposed approach:</a:t>
            </a:r>
          </a:p>
          <a:p>
            <a:pPr lvl="2" algn="just"/>
            <a:r>
              <a:rPr lang="en-GB" sz="1600" dirty="0" smtClean="0"/>
              <a:t>Automated approach</a:t>
            </a:r>
            <a:r>
              <a:rPr lang="en-GB" sz="1600" dirty="0" smtClean="0"/>
              <a:t>.</a:t>
            </a:r>
          </a:p>
          <a:p>
            <a:pPr lvl="2" algn="just"/>
            <a:r>
              <a:rPr lang="en-GB" sz="1600" dirty="0" smtClean="0"/>
              <a:t> An </a:t>
            </a:r>
            <a:r>
              <a:rPr lang="en-GB" sz="1600" dirty="0" smtClean="0"/>
              <a:t>alternative to the combinatorial explosion problem.</a:t>
            </a:r>
          </a:p>
          <a:p>
            <a:pPr lvl="2" algn="just"/>
            <a:r>
              <a:rPr lang="en-GB" sz="1600" dirty="0" smtClean="0"/>
              <a:t>Was successfully tested on 5 case studies.</a:t>
            </a:r>
          </a:p>
          <a:p>
            <a:pPr lvl="2" algn="just"/>
            <a:r>
              <a:rPr lang="en-GB" sz="1600" dirty="0" smtClean="0"/>
              <a:t>Takes into account the possibility of users collusion.</a:t>
            </a:r>
          </a:p>
          <a:p>
            <a:pPr lvl="2" algn="just">
              <a:buNone/>
            </a:pPr>
            <a:endParaRPr lang="en-GB" sz="1400" dirty="0" smtClean="0"/>
          </a:p>
          <a:p>
            <a:pPr algn="just"/>
            <a:r>
              <a:rPr lang="en-GB" sz="2000" dirty="0" smtClean="0"/>
              <a:t>Disadvantages of the approach</a:t>
            </a:r>
          </a:p>
          <a:p>
            <a:pPr lvl="2" algn="just"/>
            <a:r>
              <a:rPr lang="en-GB" sz="1600" dirty="0" smtClean="0"/>
              <a:t>Fails when operations have not precondition</a:t>
            </a:r>
            <a:r>
              <a:rPr lang="en-GB" sz="1600" dirty="0" smtClean="0"/>
              <a:t>.</a:t>
            </a:r>
          </a:p>
          <a:p>
            <a:pPr lvl="2" algn="just">
              <a:buNone/>
            </a:pPr>
            <a:r>
              <a:rPr lang="en-GB" sz="1600" dirty="0" smtClean="0"/>
              <a:t>			Explore the actions of the operations rather than their</a:t>
            </a:r>
            <a:br>
              <a:rPr lang="en-GB" sz="1600" dirty="0" smtClean="0"/>
            </a:br>
            <a:r>
              <a:rPr lang="en-GB" sz="1600" dirty="0" smtClean="0"/>
              <a:t>                  preconditions</a:t>
            </a:r>
            <a:endParaRPr lang="en-GB" sz="1600" dirty="0" smtClean="0"/>
          </a:p>
          <a:p>
            <a:pPr lvl="2" algn="just"/>
            <a:endParaRPr lang="en-GB" sz="1600" dirty="0" smtClean="0"/>
          </a:p>
          <a:p>
            <a:pPr lvl="2" algn="just"/>
            <a:r>
              <a:rPr lang="en-GB" sz="1600" dirty="0" smtClean="0"/>
              <a:t>Depends on the constraint solver performance: fails when the sets are infinite</a:t>
            </a:r>
            <a:r>
              <a:rPr lang="en-GB" sz="1600" dirty="0" smtClean="0"/>
              <a:t>.</a:t>
            </a:r>
            <a:endParaRPr lang="en-GB" sz="1600" dirty="0" smtClean="0"/>
          </a:p>
          <a:p>
            <a:pPr lvl="2" algn="just">
              <a:buNone/>
            </a:pPr>
            <a:r>
              <a:rPr lang="en-GB" sz="1600" dirty="0" smtClean="0"/>
              <a:t>                       Combine the proof based approach and the constraint solving</a:t>
            </a:r>
            <a:br>
              <a:rPr lang="en-GB" sz="1600" dirty="0" smtClean="0"/>
            </a:br>
            <a:r>
              <a:rPr lang="en-GB" sz="1600" dirty="0" smtClean="0"/>
              <a:t>                    based approach </a:t>
            </a:r>
            <a:endParaRPr lang="en-GB" sz="1600" dirty="0" smtClean="0"/>
          </a:p>
          <a:p>
            <a:pPr lvl="2" algn="just"/>
            <a:endParaRPr lang="en-GB" sz="1600" dirty="0" smtClean="0"/>
          </a:p>
          <a:p>
            <a:pPr lvl="2" algn="just"/>
            <a:endParaRPr lang="en-GB" sz="1400" dirty="0" smtClean="0"/>
          </a:p>
          <a:p>
            <a:pPr lvl="2" algn="just">
              <a:buNone/>
            </a:pPr>
            <a:endParaRPr lang="en-GB" sz="1400" dirty="0" smtClean="0"/>
          </a:p>
        </p:txBody>
      </p:sp>
      <p:pic>
        <p:nvPicPr>
          <p:cNvPr id="7" name="Picture 2" descr="C:\Documents and Settings\Amiroushka\Mes documents\Mes images\Photo\Flash Rym\icons\Icon Pack [500.000 icone Windows Vista, XP, Linux, Ubuntu, Mac, Leopard] [Object Dock,Rocketdock,\Icone (png)\Shutdown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1403680" cy="140368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94390"/>
            <a:ext cx="288032" cy="2985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272307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71948"/>
            <a:ext cx="288032" cy="2985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70454"/>
            <a:ext cx="288032" cy="2985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58486"/>
            <a:ext cx="288032" cy="2985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145687"/>
            <a:ext cx="272307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6444208" y="6461215"/>
            <a:ext cx="411835" cy="280153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23554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1248"/>
            <a:ext cx="648072" cy="654618"/>
          </a:xfrm>
          <a:prstGeom prst="rect">
            <a:avLst/>
          </a:prstGeom>
          <a:noFill/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221088"/>
            <a:ext cx="648072" cy="65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8"/>
          <p:cNvCxnSpPr/>
          <p:nvPr/>
        </p:nvCxnSpPr>
        <p:spPr>
          <a:xfrm flipH="1">
            <a:off x="1043608" y="4005064"/>
            <a:ext cx="19050" cy="14401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042988" y="2119412"/>
            <a:ext cx="620" cy="10215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239000" cy="89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684213" y="1616175"/>
            <a:ext cx="6840537" cy="654050"/>
            <a:chOff x="1761904" y="2070"/>
            <a:chExt cx="6344467" cy="65544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761904" y="2070"/>
              <a:ext cx="6344467" cy="655447"/>
            </a:xfrm>
            <a:prstGeom prst="homePlate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1925337" y="2070"/>
              <a:ext cx="6181034" cy="655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9034" tIns="87630" rIns="163576" bIns="87630" anchor="ctr"/>
            <a:lstStyle/>
            <a:p>
              <a:pPr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fr-FR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</a:t>
              </a:r>
              <a:r>
                <a:rPr 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1. </a:t>
              </a:r>
              <a:r>
                <a:rPr lang="fr-FR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Introduction</a:t>
              </a:r>
              <a:endParaRPr lang="fr-FR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>
            <a:off x="355600" y="1616175"/>
            <a:ext cx="706438" cy="65405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55576" y="2276872"/>
            <a:ext cx="6913562" cy="7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lvl="1" indent="-228600">
              <a:spcBef>
                <a:spcPts val="500"/>
              </a:spcBef>
              <a:spcAft>
                <a:spcPts val="600"/>
              </a:spcAft>
              <a:buClr>
                <a:srgbClr val="3399FF"/>
              </a:buClr>
              <a:buSzPct val="80000"/>
              <a:buFont typeface="Wingdings 2" pitchFamily="18" charset="2"/>
              <a:buChar char=""/>
            </a:pPr>
            <a:r>
              <a:rPr lang="en-US" sz="1600" dirty="0" smtClean="0">
                <a:solidFill>
                  <a:srgbClr val="6C6C6C"/>
                </a:solidFill>
                <a:latin typeface="Trebuchet MS" pitchFamily="34" charset="0"/>
              </a:rPr>
              <a:t>Illustration example</a:t>
            </a:r>
          </a:p>
          <a:p>
            <a:pPr marL="520700" lvl="1" indent="-228600">
              <a:spcBef>
                <a:spcPts val="500"/>
              </a:spcBef>
              <a:spcAft>
                <a:spcPts val="600"/>
              </a:spcAft>
              <a:buClr>
                <a:srgbClr val="3399FF"/>
              </a:buClr>
              <a:buSzPct val="80000"/>
              <a:buFont typeface="Wingdings 2" pitchFamily="18" charset="2"/>
              <a:buChar char=""/>
            </a:pPr>
            <a:r>
              <a:rPr lang="en-US" sz="1600" dirty="0" smtClean="0">
                <a:solidFill>
                  <a:srgbClr val="6C6C6C"/>
                </a:solidFill>
                <a:latin typeface="Trebuchet MS" pitchFamily="34" charset="0"/>
              </a:rPr>
              <a:t>Dynamic analysis</a:t>
            </a:r>
            <a:endParaRPr lang="en-US" sz="1600" dirty="0">
              <a:solidFill>
                <a:srgbClr val="6C6C6C"/>
              </a:solidFill>
              <a:latin typeface="Trebuchet MS" pitchFamily="34" charset="0"/>
            </a:endParaRPr>
          </a:p>
        </p:txBody>
      </p:sp>
      <p:grpSp>
        <p:nvGrpSpPr>
          <p:cNvPr id="6" name="Groupe 54"/>
          <p:cNvGrpSpPr>
            <a:grpSpLocks/>
          </p:cNvGrpSpPr>
          <p:nvPr/>
        </p:nvGrpSpPr>
        <p:grpSpPr bwMode="auto">
          <a:xfrm>
            <a:off x="684213" y="2557338"/>
            <a:ext cx="6840537" cy="655638"/>
            <a:chOff x="1761904" y="3406482"/>
            <a:chExt cx="6344467" cy="655447"/>
          </a:xfrm>
        </p:grpSpPr>
        <p:sp>
          <p:nvSpPr>
            <p:cNvPr id="39" name="Pentagone 38"/>
            <p:cNvSpPr/>
            <p:nvPr/>
          </p:nvSpPr>
          <p:spPr>
            <a:xfrm rot="10800000">
              <a:off x="1761904" y="3406482"/>
              <a:ext cx="6344467" cy="655447"/>
            </a:xfrm>
            <a:prstGeom prst="homePlate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entagone 4"/>
            <p:cNvSpPr/>
            <p:nvPr/>
          </p:nvSpPr>
          <p:spPr>
            <a:xfrm rot="21600000">
              <a:off x="1925337" y="3406482"/>
              <a:ext cx="6181034" cy="655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9034" tIns="87630" rIns="163576" bIns="87630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Malicious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behavior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Ellipse 40"/>
          <p:cNvSpPr/>
          <p:nvPr/>
        </p:nvSpPr>
        <p:spPr>
          <a:xfrm>
            <a:off x="355600" y="2492896"/>
            <a:ext cx="706438" cy="65563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e 54"/>
          <p:cNvGrpSpPr>
            <a:grpSpLocks/>
          </p:cNvGrpSpPr>
          <p:nvPr/>
        </p:nvGrpSpPr>
        <p:grpSpPr bwMode="auto">
          <a:xfrm>
            <a:off x="682625" y="3356992"/>
            <a:ext cx="6840538" cy="655637"/>
            <a:chOff x="1761904" y="3406482"/>
            <a:chExt cx="6344467" cy="655447"/>
          </a:xfrm>
        </p:grpSpPr>
        <p:sp>
          <p:nvSpPr>
            <p:cNvPr id="46" name="Pentagone 45"/>
            <p:cNvSpPr/>
            <p:nvPr/>
          </p:nvSpPr>
          <p:spPr>
            <a:xfrm rot="10800000">
              <a:off x="1761904" y="3406482"/>
              <a:ext cx="6344467" cy="655447"/>
            </a:xfrm>
            <a:prstGeom prst="homePlate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Pentagone 4"/>
            <p:cNvSpPr/>
            <p:nvPr/>
          </p:nvSpPr>
          <p:spPr>
            <a:xfrm rot="21600000">
              <a:off x="1925338" y="3406482"/>
              <a:ext cx="6181033" cy="655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9034" tIns="87630" rIns="163576" bIns="87630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GB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GB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Extraction of malicious </a:t>
              </a:r>
              <a:r>
                <a:rPr lang="en-GB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behaviors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Ellipse 47"/>
          <p:cNvSpPr/>
          <p:nvPr/>
        </p:nvSpPr>
        <p:spPr>
          <a:xfrm>
            <a:off x="323850" y="3356992"/>
            <a:ext cx="647700" cy="6477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55576" y="4005064"/>
            <a:ext cx="6913562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lvl="1" indent="-228600">
              <a:spcBef>
                <a:spcPts val="500"/>
              </a:spcBef>
              <a:spcAft>
                <a:spcPts val="600"/>
              </a:spcAft>
              <a:buClr>
                <a:srgbClr val="3399FF"/>
              </a:buClr>
              <a:buSzPct val="80000"/>
              <a:buFont typeface="Wingdings 2" pitchFamily="18" charset="2"/>
              <a:buChar char=""/>
            </a:pPr>
            <a:r>
              <a:rPr lang="en-US" sz="1600" dirty="0" smtClean="0">
                <a:solidFill>
                  <a:srgbClr val="6C6C6C"/>
                </a:solidFill>
                <a:latin typeface="Trebuchet MS" pitchFamily="34" charset="0"/>
              </a:rPr>
              <a:t>Extraction of malicious behaviors from B Specification </a:t>
            </a:r>
            <a:endParaRPr lang="en-US" sz="1600" dirty="0" smtClean="0">
              <a:solidFill>
                <a:srgbClr val="6C6C6C"/>
              </a:solidFill>
              <a:latin typeface="Trebuchet MS" pitchFamily="34" charset="0"/>
            </a:endParaRPr>
          </a:p>
          <a:p>
            <a:pPr marL="520700" lvl="1" indent="-228600">
              <a:spcBef>
                <a:spcPts val="500"/>
              </a:spcBef>
              <a:spcAft>
                <a:spcPts val="600"/>
              </a:spcAft>
              <a:buClr>
                <a:srgbClr val="3399FF"/>
              </a:buClr>
              <a:buSzPct val="80000"/>
              <a:buFont typeface="Wingdings 2" pitchFamily="18" charset="2"/>
              <a:buChar char=""/>
            </a:pPr>
            <a:r>
              <a:rPr lang="en-US" sz="1600" dirty="0" smtClean="0">
                <a:solidFill>
                  <a:srgbClr val="6C6C6C"/>
                </a:solidFill>
                <a:latin typeface="Trebuchet MS" pitchFamily="34" charset="0"/>
              </a:rPr>
              <a:t>Proof based approach</a:t>
            </a:r>
          </a:p>
          <a:p>
            <a:pPr marL="520700" lvl="1" indent="-228600">
              <a:spcBef>
                <a:spcPts val="500"/>
              </a:spcBef>
              <a:spcAft>
                <a:spcPts val="600"/>
              </a:spcAft>
              <a:buClr>
                <a:srgbClr val="3399FF"/>
              </a:buClr>
              <a:buSzPct val="80000"/>
              <a:buFont typeface="Wingdings 2" pitchFamily="18" charset="2"/>
              <a:buChar char=""/>
            </a:pPr>
            <a:r>
              <a:rPr lang="en-US" sz="1600" dirty="0" smtClean="0">
                <a:solidFill>
                  <a:srgbClr val="6C6C6C"/>
                </a:solidFill>
                <a:latin typeface="Trebuchet MS" pitchFamily="34" charset="0"/>
              </a:rPr>
              <a:t>Constraint solving based approach</a:t>
            </a:r>
          </a:p>
          <a:p>
            <a:pPr marL="520700" lvl="1" indent="-228600">
              <a:spcBef>
                <a:spcPts val="500"/>
              </a:spcBef>
              <a:spcAft>
                <a:spcPts val="600"/>
              </a:spcAft>
              <a:buClr>
                <a:srgbClr val="3399FF"/>
              </a:buClr>
              <a:buSzPct val="80000"/>
              <a:buFont typeface="Wingdings 2" pitchFamily="18" charset="2"/>
              <a:buChar char=""/>
            </a:pPr>
            <a:r>
              <a:rPr lang="en-US" sz="1600" dirty="0" err="1" smtClean="0">
                <a:solidFill>
                  <a:srgbClr val="6C6C6C"/>
                </a:solidFill>
                <a:latin typeface="Trebuchet MS" pitchFamily="34" charset="0"/>
              </a:rPr>
              <a:t>GenISIS</a:t>
            </a:r>
            <a:r>
              <a:rPr lang="en-US" sz="1600" dirty="0" smtClean="0">
                <a:solidFill>
                  <a:srgbClr val="6C6C6C"/>
                </a:solidFill>
                <a:latin typeface="Trebuchet MS" pitchFamily="34" charset="0"/>
              </a:rPr>
              <a:t> tool</a:t>
            </a:r>
            <a:r>
              <a:rPr lang="en-US" sz="1600" dirty="0" smtClean="0">
                <a:solidFill>
                  <a:srgbClr val="6C6C6C"/>
                </a:solidFill>
                <a:latin typeface="Trebuchet MS" pitchFamily="34" charset="0"/>
              </a:rPr>
              <a:t> </a:t>
            </a:r>
            <a:endParaRPr lang="en-US" sz="1600" dirty="0">
              <a:solidFill>
                <a:srgbClr val="6C6C6C"/>
              </a:solidFill>
              <a:latin typeface="Trebuchet MS" pitchFamily="34" charset="0"/>
            </a:endParaRPr>
          </a:p>
        </p:txBody>
      </p:sp>
      <p:pic>
        <p:nvPicPr>
          <p:cNvPr id="30" name="Picture 6" descr="http://www.webhostingjams.com/wp-content/uploads/2013/02/malware-detect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92896"/>
            <a:ext cx="504056" cy="504056"/>
          </a:xfrm>
          <a:prstGeom prst="rect">
            <a:avLst/>
          </a:prstGeom>
          <a:noFill/>
        </p:spPr>
      </p:pic>
      <p:grpSp>
        <p:nvGrpSpPr>
          <p:cNvPr id="54" name="Groupe 54"/>
          <p:cNvGrpSpPr>
            <a:grpSpLocks/>
          </p:cNvGrpSpPr>
          <p:nvPr/>
        </p:nvGrpSpPr>
        <p:grpSpPr bwMode="auto">
          <a:xfrm>
            <a:off x="683790" y="4293096"/>
            <a:ext cx="6840538" cy="655637"/>
            <a:chOff x="1761904" y="3406482"/>
            <a:chExt cx="6344467" cy="655447"/>
          </a:xfrm>
        </p:grpSpPr>
        <p:sp>
          <p:nvSpPr>
            <p:cNvPr id="55" name="Pentagone 54"/>
            <p:cNvSpPr/>
            <p:nvPr/>
          </p:nvSpPr>
          <p:spPr>
            <a:xfrm rot="10800000">
              <a:off x="1761904" y="3406482"/>
              <a:ext cx="6344467" cy="655447"/>
            </a:xfrm>
            <a:prstGeom prst="homePlate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entagone 4"/>
            <p:cNvSpPr/>
            <p:nvPr/>
          </p:nvSpPr>
          <p:spPr>
            <a:xfrm rot="21600000">
              <a:off x="1925338" y="3406482"/>
              <a:ext cx="6181033" cy="655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9034" tIns="87630" rIns="163576" bIns="87630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GB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GB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GB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Ellipse 56"/>
          <p:cNvSpPr/>
          <p:nvPr/>
        </p:nvSpPr>
        <p:spPr>
          <a:xfrm>
            <a:off x="251246" y="4293468"/>
            <a:ext cx="647700" cy="647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9" name="Picture 4" descr="C:\Documents and Settings\Amiroushka\Bureau\Flash Rym\icons\Icon Pack [500.000 icone Windows Vista, XP, Linux, Ubuntu, Mac, Leopard] [Object Dock,Rocketdock,\Icone (png)\Text Docum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72008"/>
            <a:ext cx="1477968" cy="147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 bwMode="auto">
          <a:xfrm>
            <a:off x="5389563" y="1143000"/>
            <a:ext cx="3429000" cy="2057400"/>
          </a:xfrm>
        </p:spPr>
        <p:txBody>
          <a:bodyPr/>
          <a:lstStyle/>
          <a:p>
            <a:pPr eaLnBrk="1" hangingPunct="1"/>
            <a: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9222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5292080" y="3284984"/>
            <a:ext cx="3429000" cy="1920875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AutoNum type="arabicPeriod"/>
            </a:pPr>
            <a:r>
              <a:rPr lang="fr-FR" dirty="0" smtClean="0"/>
              <a:t>Illustration </a:t>
            </a:r>
            <a:r>
              <a:rPr lang="fr-FR" dirty="0" err="1" smtClean="0"/>
              <a:t>example</a:t>
            </a:r>
            <a:endParaRPr lang="fr-FR" dirty="0" smtClean="0"/>
          </a:p>
          <a:p>
            <a:pPr marL="342900" indent="-342900" eaLnBrk="1" hangingPunct="1">
              <a:spcBef>
                <a:spcPct val="0"/>
              </a:spcBef>
              <a:buAutoNum type="arabicPeriod"/>
            </a:pP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marL="342900" indent="-342900"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9225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73F49-ADB0-4C90-9536-30DE8D3C7B63}" type="slidenum">
              <a:rPr lang="fr-FR">
                <a:solidFill>
                  <a:schemeClr val="tx2"/>
                </a:solidFill>
              </a:rPr>
              <a:pPr/>
              <a:t>4</a:t>
            </a:fld>
            <a:endParaRPr lang="fr-FR">
              <a:solidFill>
                <a:schemeClr val="tx2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187624" y="1916832"/>
            <a:ext cx="2664296" cy="237626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16632"/>
            <a:ext cx="7239000" cy="58868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4000" b="1" i="0" u="none" strike="noStrike" kern="1200" cap="all" spc="0" normalizeH="0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Illustration example</a:t>
            </a:r>
            <a:endParaRPr kumimoji="0" lang="en-US" altLang="fr-FR" sz="4000" b="1" i="0" u="none" strike="noStrike" kern="1200" cap="all" spc="0" normalizeH="0" baseline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251448" y="6597352"/>
            <a:ext cx="588336" cy="228600"/>
          </a:xfrm>
        </p:spPr>
        <p:txBody>
          <a:bodyPr/>
          <a:lstStyle/>
          <a:p>
            <a:fld id="{7067A9DB-D9EB-4C8B-8854-2A60F81702E2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28652"/>
            <a:ext cx="7315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537792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653136"/>
            <a:ext cx="1809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512168"/>
            <a:ext cx="3838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328592"/>
            <a:ext cx="3771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61248"/>
            <a:ext cx="3276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296144"/>
            <a:ext cx="27622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>
          <a:xfrm flipH="1">
            <a:off x="1403648" y="3024336"/>
            <a:ext cx="57606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635896" y="2952328"/>
            <a:ext cx="936104" cy="47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619672" y="4509120"/>
            <a:ext cx="50405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3779912" y="4869162"/>
            <a:ext cx="1512168" cy="36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067944" y="2952328"/>
            <a:ext cx="36004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1259632" y="2448272"/>
            <a:ext cx="432048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1031" idx="0"/>
          </p:cNvCxnSpPr>
          <p:nvPr/>
        </p:nvCxnSpPr>
        <p:spPr>
          <a:xfrm flipV="1">
            <a:off x="1638300" y="4797152"/>
            <a:ext cx="125388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030" idx="0"/>
          </p:cNvCxnSpPr>
          <p:nvPr/>
        </p:nvCxnSpPr>
        <p:spPr>
          <a:xfrm flipH="1" flipV="1">
            <a:off x="4427984" y="5013176"/>
            <a:ext cx="1669926" cy="3154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692696"/>
            <a:ext cx="3790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Connecteur droit 54"/>
          <p:cNvCxnSpPr>
            <a:stCxn id="1029" idx="0"/>
            <a:endCxn id="1033" idx="2"/>
          </p:cNvCxnSpPr>
          <p:nvPr/>
        </p:nvCxnSpPr>
        <p:spPr>
          <a:xfrm flipH="1" flipV="1">
            <a:off x="6179443" y="1416596"/>
            <a:ext cx="23813" cy="955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logo2.gif, 9,0k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1892" y="6093296"/>
            <a:ext cx="972108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7239000" cy="864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Dynamic Analysis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7848872" cy="5517232"/>
          </a:xfrm>
        </p:spPr>
        <p:txBody>
          <a:bodyPr>
            <a:normAutofit/>
          </a:bodyPr>
          <a:lstStyle/>
          <a:p>
            <a:pPr marL="274320" lvl="4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800" dirty="0" smtClean="0">
                <a:sym typeface="Wingdings" pitchFamily="2" charset="2"/>
              </a:rPr>
              <a:t>Dynamic analysis searches for sequences of actions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modifying the state</a:t>
            </a:r>
            <a:r>
              <a:rPr lang="en-US" sz="2800" dirty="0" smtClean="0">
                <a:sym typeface="Wingdings" pitchFamily="2" charset="2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breaking the authorization constraint</a:t>
            </a:r>
            <a:r>
              <a:rPr lang="en-US" sz="2800" dirty="0" smtClean="0">
                <a:sym typeface="Wingdings" pitchFamily="2" charset="2"/>
              </a:rPr>
              <a:t>.</a:t>
            </a:r>
          </a:p>
          <a:p>
            <a:pPr marL="274320" lvl="4" indent="-274320" algn="just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2400" dirty="0" smtClean="0">
              <a:sym typeface="Wingdings" pitchFamily="2" charset="2"/>
            </a:endParaRPr>
          </a:p>
          <a:p>
            <a:pPr lvl="1" algn="just">
              <a:buNone/>
            </a:pPr>
            <a:r>
              <a:rPr lang="en-US" sz="2000" dirty="0" smtClean="0"/>
              <a:t> 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A9DB-D9EB-4C8B-8854-2A60F81702E2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7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517232"/>
            <a:ext cx="1584176" cy="1584176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3627834" y="24928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483818" y="270892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8" idx="1"/>
            <a:endCxn id="10" idx="0"/>
          </p:cNvCxnSpPr>
          <p:nvPr/>
        </p:nvCxnSpPr>
        <p:spPr>
          <a:xfrm>
            <a:off x="3634529" y="2503441"/>
            <a:ext cx="29309" cy="205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483818" y="328498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0" idx="4"/>
            <a:endCxn id="12" idx="0"/>
          </p:cNvCxnSpPr>
          <p:nvPr/>
        </p:nvCxnSpPr>
        <p:spPr>
          <a:xfrm>
            <a:off x="3663838" y="29969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483818" y="386104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483818" y="443711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endCxn id="15" idx="0"/>
          </p:cNvCxnSpPr>
          <p:nvPr/>
        </p:nvCxnSpPr>
        <p:spPr>
          <a:xfrm>
            <a:off x="3663838" y="41490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483818" y="501317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>
            <a:endCxn id="17" idx="0"/>
          </p:cNvCxnSpPr>
          <p:nvPr/>
        </p:nvCxnSpPr>
        <p:spPr>
          <a:xfrm>
            <a:off x="3663838" y="47251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3483818" y="558924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>
            <a:endCxn id="19" idx="0"/>
          </p:cNvCxnSpPr>
          <p:nvPr/>
        </p:nvCxnSpPr>
        <p:spPr>
          <a:xfrm>
            <a:off x="3663838" y="53012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3483818" y="616530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>
            <a:endCxn id="21" idx="0"/>
          </p:cNvCxnSpPr>
          <p:nvPr/>
        </p:nvCxnSpPr>
        <p:spPr>
          <a:xfrm>
            <a:off x="3663838" y="58772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699842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699842" y="64533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850" y="2996952"/>
            <a:ext cx="2486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850" y="3573016"/>
            <a:ext cx="4029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1850" y="4149080"/>
            <a:ext cx="4400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1850" y="4725144"/>
            <a:ext cx="2847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1850" y="5301208"/>
            <a:ext cx="2447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1850" y="5877272"/>
            <a:ext cx="403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1850" y="6453336"/>
            <a:ext cx="3648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2" descr="http://clg-louis-pergaud-courville-sur-eure.tice.ac-orleans-tours.fr/php5/img/icone_admi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221088"/>
            <a:ext cx="1008112" cy="1008112"/>
          </a:xfrm>
          <a:prstGeom prst="rect">
            <a:avLst/>
          </a:prstGeom>
          <a:noFill/>
        </p:spPr>
      </p:pic>
      <p:pic>
        <p:nvPicPr>
          <p:cNvPr id="33" name="Picture 26" descr="http://www.fancyicons.com/free-icons/108/office/png/256/client_male_light_25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2636912"/>
            <a:ext cx="1008112" cy="1008112"/>
          </a:xfrm>
          <a:prstGeom prst="rect">
            <a:avLst/>
          </a:prstGeom>
          <a:noFill/>
        </p:spPr>
      </p:pic>
      <p:pic>
        <p:nvPicPr>
          <p:cNvPr id="34" name="Picture 5" descr="http://www.gettyicons.com/free-icons/105/money/png/128/money_safe1_12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2996952"/>
            <a:ext cx="715144" cy="715145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2231232" y="51571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Bob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2267744" y="35637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Paul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39552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cpt1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0" name="Picture 5" descr="http://www.gettyicons.com/free-icons/105/money/png/128/money_safe1_12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946103"/>
            <a:ext cx="715144" cy="715145"/>
          </a:xfrm>
          <a:prstGeom prst="rect">
            <a:avLst/>
          </a:prstGeom>
          <a:noFill/>
        </p:spPr>
      </p:pic>
      <p:pic>
        <p:nvPicPr>
          <p:cNvPr id="41" name="Picture 5" descr="http://www.gettyicons.com/free-icons/105/money/png/128/money_safe1_12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005064"/>
            <a:ext cx="715144" cy="715145"/>
          </a:xfrm>
          <a:prstGeom prst="rect">
            <a:avLst/>
          </a:prstGeom>
          <a:noFill/>
        </p:spPr>
      </p:pic>
      <p:sp>
        <p:nvSpPr>
          <p:cNvPr id="42" name="ZoneTexte 41"/>
          <p:cNvSpPr txBox="1"/>
          <p:nvPr/>
        </p:nvSpPr>
        <p:spPr>
          <a:xfrm>
            <a:off x="467544" y="509011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cpt3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467544" y="42210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cpt2</a:t>
            </a:r>
            <a:endParaRPr lang="fr-FR" dirty="0"/>
          </a:p>
        </p:txBody>
      </p:sp>
      <p:cxnSp>
        <p:nvCxnSpPr>
          <p:cNvPr id="45" name="Connecteur droit avec flèche 44"/>
          <p:cNvCxnSpPr>
            <a:stCxn id="38" idx="3"/>
          </p:cNvCxnSpPr>
          <p:nvPr/>
        </p:nvCxnSpPr>
        <p:spPr>
          <a:xfrm>
            <a:off x="1187624" y="3397642"/>
            <a:ext cx="1080120" cy="313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 descr="Afficher l'image d'origi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664" y="3240360"/>
            <a:ext cx="404664" cy="404664"/>
          </a:xfrm>
          <a:prstGeom prst="rect">
            <a:avLst/>
          </a:prstGeom>
          <a:noFill/>
        </p:spPr>
      </p:pic>
      <p:cxnSp>
        <p:nvCxnSpPr>
          <p:cNvPr id="49" name="Connecteur droit avec flèche 48"/>
          <p:cNvCxnSpPr>
            <a:stCxn id="43" idx="3"/>
          </p:cNvCxnSpPr>
          <p:nvPr/>
        </p:nvCxnSpPr>
        <p:spPr>
          <a:xfrm flipV="1">
            <a:off x="1115616" y="3501008"/>
            <a:ext cx="1152128" cy="9047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38" idx="3"/>
          </p:cNvCxnSpPr>
          <p:nvPr/>
        </p:nvCxnSpPr>
        <p:spPr>
          <a:xfrm>
            <a:off x="1187624" y="3397642"/>
            <a:ext cx="936104" cy="13995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1187624" y="4869160"/>
            <a:ext cx="93610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36" grpId="0"/>
      <p:bldP spid="37" grpId="0"/>
      <p:bldP spid="38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 bwMode="auto">
          <a:xfrm>
            <a:off x="5148064" y="1143000"/>
            <a:ext cx="3670499" cy="2057400"/>
          </a:xfrm>
        </p:spPr>
        <p:txBody>
          <a:bodyPr/>
          <a:lstStyle/>
          <a:p>
            <a:pPr eaLnBrk="1" hangingPunct="1"/>
            <a:r>
              <a:rPr lang="fr-FR" cap="none" dirty="0" err="1" smtClean="0">
                <a:ln>
                  <a:noFill/>
                </a:ln>
                <a:solidFill>
                  <a:schemeClr val="tx1"/>
                </a:solidFill>
              </a:rPr>
              <a:t>Malicious</a:t>
            </a:r>
            <a: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fr-FR" cap="none" dirty="0" err="1" smtClean="0">
                <a:ln>
                  <a:noFill/>
                </a:ln>
                <a:solidFill>
                  <a:schemeClr val="tx1"/>
                </a:solidFill>
              </a:rPr>
              <a:t>behavior</a:t>
            </a:r>
            <a:endParaRPr lang="fr-FR" cap="none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9225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73F49-ADB0-4C90-9536-30DE8D3C7B63}" type="slidenum">
              <a:rPr lang="fr-FR">
                <a:solidFill>
                  <a:schemeClr val="tx2"/>
                </a:solidFill>
              </a:rPr>
              <a:pPr/>
              <a:t>7</a:t>
            </a:fld>
            <a:endParaRPr lang="fr-FR">
              <a:solidFill>
                <a:schemeClr val="tx2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403648" y="2060848"/>
            <a:ext cx="2200176" cy="1872208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6" descr="http://www.webhostingjams.com/wp-content/uploads/2013/02/malware-detect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583" y="2132855"/>
            <a:ext cx="1612412" cy="1612412"/>
          </a:xfrm>
          <a:prstGeom prst="rect">
            <a:avLst/>
          </a:prstGeom>
          <a:noFill/>
        </p:spPr>
      </p:pic>
      <p:sp>
        <p:nvSpPr>
          <p:cNvPr id="11" name="Espace réservé du texte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en-GB" dirty="0" smtClean="0"/>
              <a:t>Malicious </a:t>
            </a:r>
            <a:r>
              <a:rPr lang="en-GB" dirty="0" err="1" smtClean="0"/>
              <a:t>behavior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340768"/>
            <a:ext cx="8064896" cy="5832648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9" name="Ellipse 18"/>
          <p:cNvSpPr/>
          <p:nvPr/>
        </p:nvSpPr>
        <p:spPr>
          <a:xfrm>
            <a:off x="395536" y="533422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411760" y="4974183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6156176" y="4974183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3563888" y="4974183"/>
            <a:ext cx="64807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153" y="5190207"/>
            <a:ext cx="9429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Connecteur en arc 39"/>
          <p:cNvCxnSpPr>
            <a:stCxn id="23" idx="0"/>
            <a:endCxn id="29" idx="0"/>
          </p:cNvCxnSpPr>
          <p:nvPr/>
        </p:nvCxnSpPr>
        <p:spPr>
          <a:xfrm rot="5400000" flipH="1" flipV="1">
            <a:off x="3311860" y="4398119"/>
            <a:ext cx="12700" cy="1152128"/>
          </a:xfrm>
          <a:prstGeom prst="curvedConnector3">
            <a:avLst>
              <a:gd name="adj1" fmla="val 1800000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/>
          <p:nvPr/>
        </p:nvCxnSpPr>
        <p:spPr>
          <a:xfrm rot="16200000" flipH="1">
            <a:off x="4493642" y="4908525"/>
            <a:ext cx="12700" cy="1152128"/>
          </a:xfrm>
          <a:prstGeom prst="curvedConnector3">
            <a:avLst>
              <a:gd name="adj1" fmla="val 180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/>
          <p:cNvCxnSpPr/>
          <p:nvPr/>
        </p:nvCxnSpPr>
        <p:spPr>
          <a:xfrm rot="5400000" flipH="1" flipV="1">
            <a:off x="5933802" y="4404469"/>
            <a:ext cx="12700" cy="1152128"/>
          </a:xfrm>
          <a:prstGeom prst="curvedConnector3">
            <a:avLst>
              <a:gd name="adj1" fmla="val 1800000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/>
          <p:nvPr/>
        </p:nvCxnSpPr>
        <p:spPr>
          <a:xfrm rot="16200000" flipH="1">
            <a:off x="7085930" y="4908525"/>
            <a:ext cx="12700" cy="1152128"/>
          </a:xfrm>
          <a:prstGeom prst="curvedConnector3">
            <a:avLst>
              <a:gd name="adj1" fmla="val 180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/>
          <p:cNvCxnSpPr>
            <a:stCxn id="19" idx="0"/>
          </p:cNvCxnSpPr>
          <p:nvPr/>
        </p:nvCxnSpPr>
        <p:spPr>
          <a:xfrm rot="5400000" flipH="1" flipV="1">
            <a:off x="827584" y="4578139"/>
            <a:ext cx="360040" cy="1152128"/>
          </a:xfrm>
          <a:prstGeom prst="curvedConnector3">
            <a:avLst>
              <a:gd name="adj1" fmla="val 163493"/>
            </a:avLst>
          </a:prstGeom>
          <a:ln w="3175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82827"/>
            <a:ext cx="428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365104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346923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8109" y="4482827"/>
            <a:ext cx="600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5118199"/>
            <a:ext cx="360040" cy="2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5489" y="5118199"/>
            <a:ext cx="37032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5138390"/>
            <a:ext cx="384134" cy="1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5118199"/>
            <a:ext cx="396429" cy="23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5085184"/>
            <a:ext cx="360040" cy="2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5157192"/>
            <a:ext cx="37032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5085184"/>
            <a:ext cx="360040" cy="2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Ellipse 43"/>
          <p:cNvSpPr/>
          <p:nvPr/>
        </p:nvSpPr>
        <p:spPr>
          <a:xfrm>
            <a:off x="1259632" y="4974183"/>
            <a:ext cx="648072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5" name="Connecteur en arc 44"/>
          <p:cNvCxnSpPr/>
          <p:nvPr/>
        </p:nvCxnSpPr>
        <p:spPr>
          <a:xfrm rot="16200000" flipH="1">
            <a:off x="2159732" y="4902175"/>
            <a:ext cx="12700" cy="1152128"/>
          </a:xfrm>
          <a:prstGeom prst="curvedConnector3">
            <a:avLst>
              <a:gd name="adj1" fmla="val 180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5346923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5157192"/>
            <a:ext cx="37032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2.bp.blogspot.com/-Tf8ftHRyp0w/UI9-_JbdULI/AAAAAAAABDQ/rHH__yAaQsg/s1600/Symbols-Critical-ic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4581128"/>
            <a:ext cx="864096" cy="864096"/>
          </a:xfrm>
          <a:prstGeom prst="rect">
            <a:avLst/>
          </a:prstGeom>
          <a:noFill/>
        </p:spPr>
      </p:pic>
      <p:pic>
        <p:nvPicPr>
          <p:cNvPr id="36870" name="Picture 6" descr="http://www.webhostingjams.com/wp-content/uploads/2013/02/malware-detect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5229200"/>
            <a:ext cx="864096" cy="864096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6021288"/>
            <a:ext cx="2028825" cy="3143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53" name="Picture 6" descr="http://www.webhostingjams.com/wp-content/uploads/2013/02/malware-detect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8144" y="5517232"/>
            <a:ext cx="864096" cy="864096"/>
          </a:xfrm>
          <a:prstGeom prst="rect">
            <a:avLst/>
          </a:prstGeom>
          <a:noFill/>
        </p:spPr>
      </p:pic>
      <p:pic>
        <p:nvPicPr>
          <p:cNvPr id="54" name="Picture 9" descr="http://www.iobit.com/tpl/images/products/imffree/icon_256x25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36" y="5733256"/>
            <a:ext cx="720080" cy="720080"/>
          </a:xfrm>
          <a:prstGeom prst="rect">
            <a:avLst/>
          </a:prstGeom>
          <a:noFill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340768"/>
            <a:ext cx="815832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6021288"/>
            <a:ext cx="1876425" cy="314325"/>
          </a:xfrm>
          <a:prstGeom prst="rect">
            <a:avLst/>
          </a:prstGeom>
          <a:noFill/>
          <a:ln w="9525">
            <a:solidFill>
              <a:srgbClr val="00EC3C"/>
            </a:solidFill>
            <a:miter lim="800000"/>
            <a:headEnd/>
            <a:tailEnd/>
          </a:ln>
        </p:spPr>
      </p:pic>
      <p:sp>
        <p:nvSpPr>
          <p:cNvPr id="58" name="Rectangle à coins arrondis 57"/>
          <p:cNvSpPr/>
          <p:nvPr/>
        </p:nvSpPr>
        <p:spPr>
          <a:xfrm>
            <a:off x="0" y="2060848"/>
            <a:ext cx="810039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611560" y="656561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tx2"/>
                </a:solidFill>
              </a:rPr>
              <a:t>[</a:t>
            </a:r>
            <a:r>
              <a:rPr lang="en-US" sz="1400" dirty="0" smtClean="0">
                <a:solidFill>
                  <a:schemeClr val="tx2"/>
                </a:solidFill>
              </a:rPr>
              <a:t>A. </a:t>
            </a:r>
            <a:r>
              <a:rPr lang="en-US" sz="1400" dirty="0" err="1" smtClean="0">
                <a:solidFill>
                  <a:schemeClr val="tx2"/>
                </a:solidFill>
              </a:rPr>
              <a:t>Radhouani</a:t>
            </a:r>
            <a:r>
              <a:rPr lang="en-US" sz="1400" dirty="0" smtClean="0">
                <a:solidFill>
                  <a:schemeClr val="tx2"/>
                </a:solidFill>
              </a:rPr>
              <a:t> et al.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smtClean="0"/>
              <a:t>Trans. Petri Nets and Other Models of Concurrency </a:t>
            </a:r>
            <a:r>
              <a:rPr lang="en-US" sz="1400" dirty="0" smtClean="0"/>
              <a:t>10:</a:t>
            </a:r>
            <a:r>
              <a:rPr lang="en-US" sz="1400" dirty="0" smtClean="0"/>
              <a:t> 131-152 (2015)</a:t>
            </a:r>
            <a:r>
              <a:rPr lang="fr-FR" altLang="fr-FR" sz="1400" dirty="0" smtClean="0">
                <a:solidFill>
                  <a:schemeClr val="tx2"/>
                </a:solidFill>
              </a:rPr>
              <a:t>]</a:t>
            </a:r>
            <a:endParaRPr lang="fr-FR" altLang="fr-FR" sz="1400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0191 0.089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5D03E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7106 L 0.00191 0.162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5D03E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5D03E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5D03E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5D03E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3" animBg="1"/>
      <p:bldP spid="58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 bwMode="auto">
          <a:xfrm>
            <a:off x="5148064" y="1143000"/>
            <a:ext cx="3995936" cy="2057400"/>
          </a:xfrm>
        </p:spPr>
        <p:txBody>
          <a:bodyPr/>
          <a:lstStyle/>
          <a:p>
            <a:pPr eaLnBrk="1" hangingPunct="1"/>
            <a: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  <a:t>Extraction of </a:t>
            </a:r>
            <a:r>
              <a:rPr lang="fr-FR" cap="none" dirty="0" err="1" smtClean="0">
                <a:ln>
                  <a:noFill/>
                </a:ln>
                <a:solidFill>
                  <a:schemeClr val="tx1"/>
                </a:solidFill>
              </a:rPr>
              <a:t>malicious</a:t>
            </a:r>
            <a:r>
              <a:rPr lang="fr-FR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fr-FR" cap="none" dirty="0" err="1" smtClean="0">
                <a:ln>
                  <a:noFill/>
                </a:ln>
                <a:solidFill>
                  <a:schemeClr val="tx1"/>
                </a:solidFill>
              </a:rPr>
              <a:t>behaviors</a:t>
            </a:r>
            <a:endParaRPr lang="fr-FR" cap="none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9225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73F49-ADB0-4C90-9536-30DE8D3C7B63}" type="slidenum">
              <a:rPr lang="fr-FR">
                <a:solidFill>
                  <a:schemeClr val="tx2"/>
                </a:solidFill>
              </a:rPr>
              <a:pPr/>
              <a:t>9</a:t>
            </a:fld>
            <a:endParaRPr lang="fr-FR">
              <a:solidFill>
                <a:schemeClr val="tx2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331640" y="2132856"/>
            <a:ext cx="2376264" cy="194421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92080" y="3429000"/>
            <a:ext cx="385192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3000"/>
            </a:pPr>
            <a:r>
              <a:rPr lang="en-US" sz="1400" dirty="0" smtClean="0"/>
              <a:t>1. Extraction </a:t>
            </a:r>
            <a:r>
              <a:rPr lang="en-US" sz="1400" dirty="0" smtClean="0"/>
              <a:t>of malicious behaviors from B Specification 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3000"/>
            </a:pPr>
            <a:r>
              <a:rPr lang="en-US" sz="1400" dirty="0" smtClean="0"/>
              <a:t>2. Proof </a:t>
            </a:r>
            <a:r>
              <a:rPr lang="en-US" sz="1400" dirty="0" smtClean="0"/>
              <a:t>based approach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3000"/>
            </a:pPr>
            <a:r>
              <a:rPr lang="en-US" sz="1400" dirty="0" smtClean="0"/>
              <a:t>3. Constraint </a:t>
            </a:r>
            <a:r>
              <a:rPr lang="en-US" sz="1400" dirty="0" smtClean="0"/>
              <a:t>solving based </a:t>
            </a:r>
            <a:r>
              <a:rPr lang="en-US" sz="1400" dirty="0" smtClean="0"/>
              <a:t>approach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3000"/>
            </a:pPr>
            <a:r>
              <a:rPr lang="en-US" sz="1400" dirty="0" smtClean="0"/>
              <a:t>4. </a:t>
            </a:r>
            <a:r>
              <a:rPr lang="en-US" sz="1400" dirty="0" err="1" smtClean="0"/>
              <a:t>GenISIS</a:t>
            </a:r>
            <a:r>
              <a:rPr lang="en-US" sz="1400" dirty="0" smtClean="0"/>
              <a:t> Tool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Personnalisé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3399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92360</TotalTime>
  <Words>972</Words>
  <Application>Microsoft Office PowerPoint</Application>
  <PresentationFormat>Affichage à l'écran (4:3)</PresentationFormat>
  <Paragraphs>286</Paragraphs>
  <Slides>26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Opulent</vt:lpstr>
      <vt:lpstr>Diapositive 1</vt:lpstr>
      <vt:lpstr>Context and motivation </vt:lpstr>
      <vt:lpstr>Outline</vt:lpstr>
      <vt:lpstr>Introduction</vt:lpstr>
      <vt:lpstr>Diapositive 5</vt:lpstr>
      <vt:lpstr>Dynamic Analysis</vt:lpstr>
      <vt:lpstr>Malicious behavior</vt:lpstr>
      <vt:lpstr>Malicious behavior</vt:lpstr>
      <vt:lpstr> Extraction of malicious behaviors</vt:lpstr>
      <vt:lpstr>Extraction of malicious behaviors From B Specification</vt:lpstr>
      <vt:lpstr>Extraction of malicious behaviors From B Specification</vt:lpstr>
      <vt:lpstr>Extraction of malicious behaviors From B Specification</vt:lpstr>
      <vt:lpstr>Extraction of malicious behaviors From B Specification</vt:lpstr>
      <vt:lpstr>Extraction of malicious behaviors From B Specification</vt:lpstr>
      <vt:lpstr>Extraction of malicious behaviors From B Specification</vt:lpstr>
      <vt:lpstr>Extraction of malicious behaviors From B Specification</vt:lpstr>
      <vt:lpstr>Extraction of malicious behaviors From B Specification</vt:lpstr>
      <vt:lpstr>Proof based approach</vt:lpstr>
      <vt:lpstr>Constraint solving based approach</vt:lpstr>
      <vt:lpstr>GenISIS Tool</vt:lpstr>
      <vt:lpstr> Conclusion</vt:lpstr>
      <vt:lpstr>Diapositive 22</vt:lpstr>
      <vt:lpstr>Diapositive 23</vt:lpstr>
      <vt:lpstr>secure IS Modeling</vt:lpstr>
      <vt:lpstr>Contextual constraints for permissions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exposé groovy_grails</dc:title>
  <dc:creator>Rym</dc:creator>
  <cp:lastModifiedBy>AmiraR</cp:lastModifiedBy>
  <cp:revision>2704</cp:revision>
  <dcterms:created xsi:type="dcterms:W3CDTF">2008-11-15T21:47:44Z</dcterms:created>
  <dcterms:modified xsi:type="dcterms:W3CDTF">2016-06-13T07:06:07Z</dcterms:modified>
</cp:coreProperties>
</file>